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62" r:id="rId4"/>
    <p:sldId id="263" r:id="rId5"/>
    <p:sldId id="265" r:id="rId6"/>
    <p:sldId id="264" r:id="rId7"/>
    <p:sldId id="260" r:id="rId8"/>
    <p:sldId id="267" r:id="rId9"/>
    <p:sldId id="266" r:id="rId10"/>
    <p:sldId id="261" r:id="rId11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590467-28C6-4E73-BC77-1FD2039BFBDE}">
          <p14:sldIdLst>
            <p14:sldId id="257"/>
            <p14:sldId id="258"/>
            <p14:sldId id="262"/>
            <p14:sldId id="263"/>
            <p14:sldId id="265"/>
            <p14:sldId id="264"/>
            <p14:sldId id="260"/>
            <p14:sldId id="267"/>
            <p14:sldId id="266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2" pos="3368" userDrawn="1">
          <p15:clr>
            <a:srgbClr val="A4A3A4"/>
          </p15:clr>
        </p15:guide>
        <p15:guide id="3" pos="3345" userDrawn="1">
          <p15:clr>
            <a:srgbClr val="A4A3A4"/>
          </p15:clr>
        </p15:guide>
        <p15:guide id="4" orient="horz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586"/>
    <a:srgbClr val="F78535"/>
    <a:srgbClr val="9A8B80"/>
    <a:srgbClr val="FCD6BC"/>
    <a:srgbClr val="2A2A2A"/>
    <a:srgbClr val="FCD2B6"/>
    <a:srgbClr val="DAD4D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6270" autoAdjust="0"/>
  </p:normalViewPr>
  <p:slideViewPr>
    <p:cSldViewPr snapToGrid="0">
      <p:cViewPr>
        <p:scale>
          <a:sx n="75" d="100"/>
          <a:sy n="75" d="100"/>
        </p:scale>
        <p:origin x="835" y="72"/>
      </p:cViewPr>
      <p:guideLst>
        <p:guide pos="3368"/>
        <p:guide pos="3345"/>
        <p:guide orient="horz"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7" y="1237199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2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5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5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30" y="402485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4" y="402485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56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7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82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46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3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1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95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7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7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2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2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6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5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71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7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6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08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7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6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5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3" y="700670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18B20E-7489-41F6-B3EF-D69EA7A7F97B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2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2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008CB-AF0F-479C-8552-D3F1BAD5617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4A011C-F702-442E-DC70-75B01EDCC234}"/>
              </a:ext>
            </a:extLst>
          </p:cNvPr>
          <p:cNvSpPr/>
          <p:nvPr userDrawn="1"/>
        </p:nvSpPr>
        <p:spPr>
          <a:xfrm>
            <a:off x="-1398779" y="91933"/>
            <a:ext cx="1082675" cy="10826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+mj-ea"/>
                <a:ea typeface="+mj-ea"/>
              </a:rPr>
              <a:t>&lt;</a:t>
            </a:r>
            <a:r>
              <a:rPr lang="ko-KR" altLang="en-US" sz="1400" dirty="0">
                <a:latin typeface="+mj-ea"/>
                <a:ea typeface="+mj-ea"/>
              </a:rPr>
              <a:t>글자</a:t>
            </a:r>
            <a:r>
              <a:rPr lang="en-US" altLang="ko-KR" sz="1400" dirty="0">
                <a:latin typeface="+mj-ea"/>
                <a:ea typeface="+mj-ea"/>
              </a:rPr>
              <a:t>`</a:t>
            </a:r>
            <a:r>
              <a:rPr lang="ko-KR" altLang="en-US" sz="1400" dirty="0">
                <a:latin typeface="+mj-ea"/>
                <a:ea typeface="+mj-ea"/>
              </a:rPr>
              <a:t>색</a:t>
            </a:r>
            <a:r>
              <a:rPr lang="en-US" altLang="ko-KR" sz="1400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# 2A2A2A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5A15D-1482-E51F-0841-5A336D8BBBC3}"/>
              </a:ext>
            </a:extLst>
          </p:cNvPr>
          <p:cNvSpPr/>
          <p:nvPr userDrawn="1"/>
        </p:nvSpPr>
        <p:spPr>
          <a:xfrm>
            <a:off x="-1398779" y="1500044"/>
            <a:ext cx="1082675" cy="1082675"/>
          </a:xfrm>
          <a:prstGeom prst="rect">
            <a:avLst/>
          </a:pr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 err="1">
                <a:latin typeface="+mj-ea"/>
                <a:ea typeface="+mj-ea"/>
              </a:rPr>
              <a:t>강조색</a:t>
            </a:r>
            <a:r>
              <a:rPr lang="en-US" altLang="ko-KR" sz="1400" dirty="0">
                <a:latin typeface="+mj-ea"/>
                <a:ea typeface="+mj-ea"/>
              </a:rPr>
              <a:t>1&gt;</a:t>
            </a: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#F78535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F10CE-6663-9184-7F92-C64A2606802A}"/>
              </a:ext>
            </a:extLst>
          </p:cNvPr>
          <p:cNvSpPr/>
          <p:nvPr userDrawn="1"/>
        </p:nvSpPr>
        <p:spPr>
          <a:xfrm>
            <a:off x="-1398779" y="2908157"/>
            <a:ext cx="1082675" cy="1082675"/>
          </a:xfrm>
          <a:prstGeom prst="rect">
            <a:avLst/>
          </a:prstGeom>
          <a:solidFill>
            <a:srgbClr val="9A8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</a:rPr>
              <a:t>&lt;</a:t>
            </a:r>
            <a:r>
              <a:rPr lang="ko-KR" altLang="en-US" sz="1400" dirty="0" err="1">
                <a:latin typeface="+mj-ea"/>
              </a:rPr>
              <a:t>강조색</a:t>
            </a:r>
            <a:r>
              <a:rPr lang="en-US" altLang="ko-KR" sz="1400" dirty="0">
                <a:latin typeface="+mj-ea"/>
              </a:rPr>
              <a:t>2&gt;</a:t>
            </a:r>
          </a:p>
          <a:p>
            <a:pPr algn="ctr"/>
            <a:r>
              <a:rPr lang="en-US" altLang="ko-KR" sz="1400" dirty="0">
                <a:latin typeface="+mj-ea"/>
              </a:rPr>
              <a:t>#9A8B80</a:t>
            </a:r>
            <a:endParaRPr lang="ko-KR" altLang="en-US" sz="1400" dirty="0"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DAD72D-976F-9C47-D754-1B8E39B17C80}"/>
              </a:ext>
            </a:extLst>
          </p:cNvPr>
          <p:cNvSpPr/>
          <p:nvPr userDrawn="1"/>
        </p:nvSpPr>
        <p:spPr>
          <a:xfrm>
            <a:off x="-1398779" y="4316269"/>
            <a:ext cx="1082675" cy="1082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배경색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#FFFFFF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656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B21B59-58CB-E6BC-4920-9A68550A9C88}"/>
              </a:ext>
            </a:extLst>
          </p:cNvPr>
          <p:cNvSpPr/>
          <p:nvPr/>
        </p:nvSpPr>
        <p:spPr>
          <a:xfrm>
            <a:off x="-1398780" y="91931"/>
            <a:ext cx="1082675" cy="1082675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 err="1">
                <a:latin typeface="+mj-ea"/>
                <a:ea typeface="+mj-ea"/>
              </a:rPr>
              <a:t>글자색</a:t>
            </a:r>
            <a:r>
              <a:rPr lang="en-US" altLang="ko-KR" sz="1400" dirty="0">
                <a:latin typeface="+mj-ea"/>
                <a:ea typeface="+mj-ea"/>
              </a:rPr>
              <a:t>&gt;</a:t>
            </a: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# 2A2A2A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0737A-9AB1-A256-0018-C30AA65B67E7}"/>
              </a:ext>
            </a:extLst>
          </p:cNvPr>
          <p:cNvSpPr/>
          <p:nvPr/>
        </p:nvSpPr>
        <p:spPr>
          <a:xfrm>
            <a:off x="-1398780" y="1500043"/>
            <a:ext cx="1082675" cy="1082675"/>
          </a:xfrm>
          <a:prstGeom prst="rect">
            <a:avLst/>
          </a:pr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  <a:ea typeface="+mj-ea"/>
              </a:rPr>
              <a:t>&lt;</a:t>
            </a:r>
            <a:r>
              <a:rPr lang="ko-KR" altLang="en-US" sz="1400" dirty="0" err="1">
                <a:latin typeface="+mj-ea"/>
                <a:ea typeface="+mj-ea"/>
              </a:rPr>
              <a:t>강조색</a:t>
            </a:r>
            <a:r>
              <a:rPr lang="en-US" altLang="ko-KR" sz="1400" dirty="0">
                <a:latin typeface="+mj-ea"/>
                <a:ea typeface="+mj-ea"/>
              </a:rPr>
              <a:t>1&gt;</a:t>
            </a:r>
          </a:p>
          <a:p>
            <a:pPr algn="ctr"/>
            <a:r>
              <a:rPr lang="en-US" altLang="ko-KR" sz="1400" dirty="0">
                <a:latin typeface="+mj-ea"/>
                <a:ea typeface="+mj-ea"/>
              </a:rPr>
              <a:t>#F78535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B07898-11BD-6925-B2BE-E68F46E0D90A}"/>
              </a:ext>
            </a:extLst>
          </p:cNvPr>
          <p:cNvSpPr/>
          <p:nvPr/>
        </p:nvSpPr>
        <p:spPr>
          <a:xfrm>
            <a:off x="-1398780" y="2908155"/>
            <a:ext cx="1082675" cy="1082675"/>
          </a:xfrm>
          <a:prstGeom prst="rect">
            <a:avLst/>
          </a:prstGeom>
          <a:solidFill>
            <a:srgbClr val="9A8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+mj-ea"/>
              </a:rPr>
              <a:t>&lt;</a:t>
            </a:r>
            <a:r>
              <a:rPr lang="ko-KR" altLang="en-US" sz="1400" dirty="0" err="1">
                <a:latin typeface="+mj-ea"/>
              </a:rPr>
              <a:t>강조색</a:t>
            </a:r>
            <a:r>
              <a:rPr lang="en-US" altLang="ko-KR" sz="1400" dirty="0">
                <a:latin typeface="+mj-ea"/>
              </a:rPr>
              <a:t>2&gt;</a:t>
            </a:r>
          </a:p>
          <a:p>
            <a:pPr algn="ctr"/>
            <a:r>
              <a:rPr lang="en-US" altLang="ko-KR" sz="1400" dirty="0">
                <a:latin typeface="+mj-ea"/>
              </a:rPr>
              <a:t>#9A8B80</a:t>
            </a:r>
            <a:endParaRPr lang="ko-KR" altLang="en-US" sz="1400" dirty="0"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AFB9E1-4560-1565-8EE3-26A93A325EA1}"/>
              </a:ext>
            </a:extLst>
          </p:cNvPr>
          <p:cNvSpPr/>
          <p:nvPr/>
        </p:nvSpPr>
        <p:spPr>
          <a:xfrm>
            <a:off x="-1398780" y="4316267"/>
            <a:ext cx="1082675" cy="10826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배경색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#FFFFFF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576FC3-ED25-2405-71D8-CC81CD6CDA4C}"/>
              </a:ext>
            </a:extLst>
          </p:cNvPr>
          <p:cNvGrpSpPr/>
          <p:nvPr/>
        </p:nvGrpSpPr>
        <p:grpSpPr>
          <a:xfrm>
            <a:off x="5564838" y="0"/>
            <a:ext cx="6903748" cy="6903748"/>
            <a:chOff x="5564838" y="0"/>
            <a:chExt cx="6903748" cy="69037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A3477D9-85AA-8EBE-159D-42D2CAF52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4" t="2154" r="16387" b="8757"/>
            <a:stretch>
              <a:fillRect/>
            </a:stretch>
          </p:blipFill>
          <p:spPr bwMode="auto">
            <a:xfrm>
              <a:off x="6241473" y="676635"/>
              <a:ext cx="5550478" cy="5550478"/>
            </a:xfrm>
            <a:custGeom>
              <a:avLst/>
              <a:gdLst>
                <a:gd name="connsiteX0" fmla="*/ 2775238 w 5550478"/>
                <a:gd name="connsiteY0" fmla="*/ 0 h 5550478"/>
                <a:gd name="connsiteX1" fmla="*/ 5550478 w 5550478"/>
                <a:gd name="connsiteY1" fmla="*/ 2775239 h 5550478"/>
                <a:gd name="connsiteX2" fmla="*/ 2775238 w 5550478"/>
                <a:gd name="connsiteY2" fmla="*/ 5550478 h 5550478"/>
                <a:gd name="connsiteX3" fmla="*/ 0 w 5550478"/>
                <a:gd name="connsiteY3" fmla="*/ 2775239 h 5550478"/>
                <a:gd name="connsiteX4" fmla="*/ 2775238 w 5550478"/>
                <a:gd name="connsiteY4" fmla="*/ 0 h 555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0478" h="5550478">
                  <a:moveTo>
                    <a:pt x="2775238" y="0"/>
                  </a:moveTo>
                  <a:cubicBezTo>
                    <a:pt x="4307962" y="0"/>
                    <a:pt x="5550478" y="1242517"/>
                    <a:pt x="5550478" y="2775239"/>
                  </a:cubicBezTo>
                  <a:cubicBezTo>
                    <a:pt x="5550478" y="4307961"/>
                    <a:pt x="4307962" y="5550478"/>
                    <a:pt x="2775238" y="5550478"/>
                  </a:cubicBezTo>
                  <a:cubicBezTo>
                    <a:pt x="1242518" y="5550478"/>
                    <a:pt x="0" y="4307961"/>
                    <a:pt x="0" y="2775239"/>
                  </a:cubicBezTo>
                  <a:cubicBezTo>
                    <a:pt x="0" y="1242517"/>
                    <a:pt x="1242518" y="0"/>
                    <a:pt x="27752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C1C12AC-A208-6BC4-5CE9-50F04B42A359}"/>
                </a:ext>
              </a:extLst>
            </p:cNvPr>
            <p:cNvSpPr/>
            <p:nvPr/>
          </p:nvSpPr>
          <p:spPr>
            <a:xfrm>
              <a:off x="6241473" y="676635"/>
              <a:ext cx="5550478" cy="5550478"/>
            </a:xfrm>
            <a:prstGeom prst="ellipse">
              <a:avLst/>
            </a:prstGeom>
            <a:noFill/>
            <a:ln w="355600">
              <a:solidFill>
                <a:srgbClr val="F785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B544AAAE-875A-2B98-AD94-36D5499BAA31}"/>
                </a:ext>
              </a:extLst>
            </p:cNvPr>
            <p:cNvSpPr/>
            <p:nvPr/>
          </p:nvSpPr>
          <p:spPr>
            <a:xfrm rot="17100000">
              <a:off x="5564838" y="0"/>
              <a:ext cx="6903748" cy="6903748"/>
            </a:xfrm>
            <a:prstGeom prst="blockArc">
              <a:avLst>
                <a:gd name="adj1" fmla="val 12844197"/>
                <a:gd name="adj2" fmla="val 11965390"/>
                <a:gd name="adj3" fmla="val 1432"/>
              </a:avLst>
            </a:prstGeom>
            <a:solidFill>
              <a:srgbClr val="F78535"/>
            </a:solidFill>
            <a:ln w="3556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D73448-209D-CB10-F6A8-37E305B61B5A}"/>
              </a:ext>
            </a:extLst>
          </p:cNvPr>
          <p:cNvSpPr/>
          <p:nvPr/>
        </p:nvSpPr>
        <p:spPr>
          <a:xfrm rot="2455148">
            <a:off x="5743414" y="5102263"/>
            <a:ext cx="419100" cy="3561557"/>
          </a:xfrm>
          <a:prstGeom prst="rect">
            <a:avLst/>
          </a:pr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6110E-73E9-422D-1643-0B3F9CB43A2E}"/>
              </a:ext>
            </a:extLst>
          </p:cNvPr>
          <p:cNvSpPr txBox="1"/>
          <p:nvPr/>
        </p:nvSpPr>
        <p:spPr>
          <a:xfrm>
            <a:off x="563567" y="1475110"/>
            <a:ext cx="390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2A2A2A"/>
                </a:solidFill>
                <a:latin typeface="페이퍼로지 9 Black" pitchFamily="2" charset="-127"/>
                <a:ea typeface="페이퍼로지 9 Black" pitchFamily="2" charset="-127"/>
              </a:rPr>
              <a:t>TEAM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E4773-CE9D-0AC3-E63F-88F314105D1E}"/>
              </a:ext>
            </a:extLst>
          </p:cNvPr>
          <p:cNvSpPr txBox="1"/>
          <p:nvPr/>
        </p:nvSpPr>
        <p:spPr>
          <a:xfrm>
            <a:off x="563567" y="1892492"/>
            <a:ext cx="600864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2A2A2A"/>
                </a:solidFill>
                <a:latin typeface="페이퍼로지 9 Black" pitchFamily="2" charset="-127"/>
                <a:ea typeface="페이퍼로지 9 Black" pitchFamily="2" charset="-127"/>
              </a:rPr>
              <a:t>Deep - Dish</a:t>
            </a:r>
            <a:endParaRPr lang="en-US" altLang="ko-KR" sz="3200" dirty="0">
              <a:solidFill>
                <a:srgbClr val="2A2A2A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54610-E82A-6EEF-49AF-5EE9856A2645}"/>
              </a:ext>
            </a:extLst>
          </p:cNvPr>
          <p:cNvSpPr txBox="1"/>
          <p:nvPr/>
        </p:nvSpPr>
        <p:spPr>
          <a:xfrm>
            <a:off x="563567" y="2908155"/>
            <a:ext cx="4640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A2A2A"/>
                </a:solidFill>
                <a:latin typeface="페이퍼로지 9 Black" pitchFamily="2" charset="-127"/>
                <a:ea typeface="페이퍼로지 9 Black" pitchFamily="2" charset="-127"/>
              </a:rPr>
              <a:t>음식 이미지 이용 </a:t>
            </a:r>
            <a:endParaRPr lang="en-US" altLang="ko-KR" sz="2800" dirty="0">
              <a:solidFill>
                <a:srgbClr val="2A2A2A"/>
              </a:solidFill>
              <a:latin typeface="페이퍼로지 9 Black" pitchFamily="2" charset="-127"/>
              <a:ea typeface="페이퍼로지 9 Black" pitchFamily="2" charset="-127"/>
            </a:endParaRPr>
          </a:p>
          <a:p>
            <a:r>
              <a:rPr lang="ko-KR" altLang="en-US" sz="2800" dirty="0">
                <a:solidFill>
                  <a:srgbClr val="2A2A2A"/>
                </a:solidFill>
                <a:latin typeface="페이퍼로지 9 Black" pitchFamily="2" charset="-127"/>
                <a:ea typeface="페이퍼로지 9 Black" pitchFamily="2" charset="-127"/>
              </a:rPr>
              <a:t>선호도 변화 감지 시스템 구축</a:t>
            </a:r>
            <a:endParaRPr lang="en-US" altLang="ko-KR" sz="2800" dirty="0">
              <a:solidFill>
                <a:srgbClr val="2A2A2A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262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그림 304">
            <a:extLst>
              <a:ext uri="{FF2B5EF4-FFF2-40B4-BE49-F238E27FC236}">
                <a16:creationId xmlns:a16="http://schemas.microsoft.com/office/drawing/2014/main" id="{C7224B74-6D3D-077A-7C84-8739D2D2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0" y="1477151"/>
            <a:ext cx="4426153" cy="2523555"/>
          </a:xfrm>
          <a:prstGeom prst="rect">
            <a:avLst/>
          </a:prstGeom>
        </p:spPr>
      </p:pic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7ED2CBC0-EF55-48BF-BF07-E2BDDE465BA5}"/>
              </a:ext>
            </a:extLst>
          </p:cNvPr>
          <p:cNvSpPr/>
          <p:nvPr/>
        </p:nvSpPr>
        <p:spPr>
          <a:xfrm>
            <a:off x="370390" y="1180782"/>
            <a:ext cx="4236334" cy="597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컬러 로고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세로형 </a:t>
            </a:r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77C9BE2E-73D2-4C94-FB15-3D6CFCFB1C8E}"/>
              </a:ext>
            </a:extLst>
          </p:cNvPr>
          <p:cNvSpPr/>
          <p:nvPr/>
        </p:nvSpPr>
        <p:spPr>
          <a:xfrm>
            <a:off x="5688617" y="1180782"/>
            <a:ext cx="4236334" cy="597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화이트 로고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세로형 </a:t>
            </a:r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E11AA077-708D-C547-72E8-ABADC77815E8}"/>
              </a:ext>
            </a:extLst>
          </p:cNvPr>
          <p:cNvSpPr/>
          <p:nvPr/>
        </p:nvSpPr>
        <p:spPr>
          <a:xfrm>
            <a:off x="370390" y="4470555"/>
            <a:ext cx="4236334" cy="597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컬러 로고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가로형 </a:t>
            </a: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AA739A2-B947-A1C5-CF39-3013D4086D5B}"/>
              </a:ext>
            </a:extLst>
          </p:cNvPr>
          <p:cNvSpPr/>
          <p:nvPr/>
        </p:nvSpPr>
        <p:spPr>
          <a:xfrm>
            <a:off x="5688617" y="4470555"/>
            <a:ext cx="4236334" cy="597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화이트 로고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가로형 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374C7EC-127A-0908-96D2-A56372B23F9D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Ⅳ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별첨</a:t>
            </a:r>
          </a:p>
        </p:txBody>
      </p:sp>
      <p:pic>
        <p:nvPicPr>
          <p:cNvPr id="278" name="그림 277">
            <a:extLst>
              <a:ext uri="{FF2B5EF4-FFF2-40B4-BE49-F238E27FC236}">
                <a16:creationId xmlns:a16="http://schemas.microsoft.com/office/drawing/2014/main" id="{0C1AD372-7E8C-43F9-2A23-089542BEED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306" y="5008893"/>
            <a:ext cx="4996579" cy="1673731"/>
          </a:xfrm>
          <a:prstGeom prst="rect">
            <a:avLst/>
          </a:prstGeom>
        </p:spPr>
      </p:pic>
      <p:pic>
        <p:nvPicPr>
          <p:cNvPr id="333" name="그림 332">
            <a:extLst>
              <a:ext uri="{FF2B5EF4-FFF2-40B4-BE49-F238E27FC236}">
                <a16:creationId xmlns:a16="http://schemas.microsoft.com/office/drawing/2014/main" id="{59039885-9559-FC63-B1C4-E53A21FF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617" y="1938350"/>
            <a:ext cx="4426153" cy="2523555"/>
          </a:xfrm>
          <a:prstGeom prst="rect">
            <a:avLst/>
          </a:prstGeom>
        </p:spPr>
      </p:pic>
      <p:pic>
        <p:nvPicPr>
          <p:cNvPr id="388" name="그림 387">
            <a:extLst>
              <a:ext uri="{FF2B5EF4-FFF2-40B4-BE49-F238E27FC236}">
                <a16:creationId xmlns:a16="http://schemas.microsoft.com/office/drawing/2014/main" id="{8C93F068-90A3-4596-4FDE-620284280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618" y="4928892"/>
            <a:ext cx="4329112" cy="14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1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그림 1095" descr="K드라마·영화 인기로 한식 대표 된 'Gukbap' | 창업 플랫폼 마이프차">
            <a:extLst>
              <a:ext uri="{FF2B5EF4-FFF2-40B4-BE49-F238E27FC236}">
                <a16:creationId xmlns:a16="http://schemas.microsoft.com/office/drawing/2014/main" id="{EFAD2725-E4D8-C896-26A8-EA1AB60A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8" r="30128" b="87"/>
          <a:stretch>
            <a:fillRect/>
          </a:stretch>
        </p:blipFill>
        <p:spPr bwMode="auto">
          <a:xfrm>
            <a:off x="5974446" y="0"/>
            <a:ext cx="5346699" cy="7559674"/>
          </a:xfrm>
          <a:custGeom>
            <a:avLst/>
            <a:gdLst>
              <a:gd name="connsiteX0" fmla="*/ 0 w 5346699"/>
              <a:gd name="connsiteY0" fmla="*/ 0 h 7559674"/>
              <a:gd name="connsiteX1" fmla="*/ 4726994 w 5346699"/>
              <a:gd name="connsiteY1" fmla="*/ 0 h 7559674"/>
              <a:gd name="connsiteX2" fmla="*/ 4726994 w 5346699"/>
              <a:gd name="connsiteY2" fmla="*/ 7559673 h 7559674"/>
              <a:gd name="connsiteX3" fmla="*/ 5346699 w 5346699"/>
              <a:gd name="connsiteY3" fmla="*/ 7559673 h 7559674"/>
              <a:gd name="connsiteX4" fmla="*/ 5346699 w 5346699"/>
              <a:gd name="connsiteY4" fmla="*/ 7559674 h 7559674"/>
              <a:gd name="connsiteX5" fmla="*/ 0 w 5346699"/>
              <a:gd name="connsiteY5" fmla="*/ 7559674 h 75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6699" h="7559674">
                <a:moveTo>
                  <a:pt x="0" y="0"/>
                </a:moveTo>
                <a:lnTo>
                  <a:pt x="4726994" y="0"/>
                </a:lnTo>
                <a:lnTo>
                  <a:pt x="4726994" y="7559673"/>
                </a:lnTo>
                <a:lnTo>
                  <a:pt x="5346699" y="7559673"/>
                </a:lnTo>
                <a:lnTo>
                  <a:pt x="5346699" y="7559674"/>
                </a:lnTo>
                <a:lnTo>
                  <a:pt x="0" y="7559674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BC9669-8FAC-DC31-50CE-ACDEB8ABDCF8}"/>
              </a:ext>
            </a:extLst>
          </p:cNvPr>
          <p:cNvSpPr/>
          <p:nvPr/>
        </p:nvSpPr>
        <p:spPr>
          <a:xfrm>
            <a:off x="5974446" y="2"/>
            <a:ext cx="4717369" cy="7559675"/>
          </a:xfrm>
          <a:prstGeom prst="rect">
            <a:avLst/>
          </a:prstGeom>
          <a:gradFill>
            <a:gsLst>
              <a:gs pos="0">
                <a:srgbClr val="2A2A2A">
                  <a:alpha val="10000"/>
                </a:srgbClr>
              </a:gs>
              <a:gs pos="100000">
                <a:srgbClr val="FFFFFF">
                  <a:alpha val="1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85" name="자유형: 도형 1084">
            <a:extLst>
              <a:ext uri="{FF2B5EF4-FFF2-40B4-BE49-F238E27FC236}">
                <a16:creationId xmlns:a16="http://schemas.microsoft.com/office/drawing/2014/main" id="{6FAEAC51-6CCB-8FD3-A366-58E7FD262329}"/>
              </a:ext>
            </a:extLst>
          </p:cNvPr>
          <p:cNvSpPr/>
          <p:nvPr/>
        </p:nvSpPr>
        <p:spPr>
          <a:xfrm flipV="1">
            <a:off x="-13605" y="0"/>
            <a:ext cx="6862244" cy="3779838"/>
          </a:xfrm>
          <a:custGeom>
            <a:avLst/>
            <a:gdLst>
              <a:gd name="connsiteX0" fmla="*/ 0 w 6197659"/>
              <a:gd name="connsiteY0" fmla="*/ 3779838 h 3779838"/>
              <a:gd name="connsiteX1" fmla="*/ 6197659 w 6197659"/>
              <a:gd name="connsiteY1" fmla="*/ 3779838 h 3779838"/>
              <a:gd name="connsiteX2" fmla="*/ 6197659 w 6197659"/>
              <a:gd name="connsiteY2" fmla="*/ 991943 h 3779838"/>
              <a:gd name="connsiteX3" fmla="*/ 5233716 w 6197659"/>
              <a:gd name="connsiteY3" fmla="*/ 0 h 3779838"/>
              <a:gd name="connsiteX4" fmla="*/ 0 w 6197659"/>
              <a:gd name="connsiteY4" fmla="*/ 0 h 377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7659" h="3779838">
                <a:moveTo>
                  <a:pt x="0" y="3779838"/>
                </a:moveTo>
                <a:lnTo>
                  <a:pt x="6197659" y="3779838"/>
                </a:lnTo>
                <a:lnTo>
                  <a:pt x="6197659" y="991943"/>
                </a:lnTo>
                <a:cubicBezTo>
                  <a:pt x="6197659" y="444108"/>
                  <a:pt x="5766087" y="0"/>
                  <a:pt x="523371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6" name="자유형: 도형 1085">
            <a:extLst>
              <a:ext uri="{FF2B5EF4-FFF2-40B4-BE49-F238E27FC236}">
                <a16:creationId xmlns:a16="http://schemas.microsoft.com/office/drawing/2014/main" id="{47AFFDC5-7B0A-AB85-570E-832BA777C870}"/>
              </a:ext>
            </a:extLst>
          </p:cNvPr>
          <p:cNvSpPr/>
          <p:nvPr/>
        </p:nvSpPr>
        <p:spPr>
          <a:xfrm>
            <a:off x="-13608" y="3642612"/>
            <a:ext cx="6862245" cy="3917067"/>
          </a:xfrm>
          <a:custGeom>
            <a:avLst/>
            <a:gdLst>
              <a:gd name="connsiteX0" fmla="*/ 0 w 6197660"/>
              <a:gd name="connsiteY0" fmla="*/ 0 h 3779838"/>
              <a:gd name="connsiteX1" fmla="*/ 5233717 w 6197660"/>
              <a:gd name="connsiteY1" fmla="*/ 0 h 3779838"/>
              <a:gd name="connsiteX2" fmla="*/ 6197660 w 6197660"/>
              <a:gd name="connsiteY2" fmla="*/ 991943 h 3779838"/>
              <a:gd name="connsiteX3" fmla="*/ 6197660 w 6197660"/>
              <a:gd name="connsiteY3" fmla="*/ 3779838 h 3779838"/>
              <a:gd name="connsiteX4" fmla="*/ 0 w 6197660"/>
              <a:gd name="connsiteY4" fmla="*/ 3779838 h 377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7660" h="3779838">
                <a:moveTo>
                  <a:pt x="0" y="0"/>
                </a:moveTo>
                <a:lnTo>
                  <a:pt x="5233717" y="0"/>
                </a:lnTo>
                <a:cubicBezTo>
                  <a:pt x="5766088" y="0"/>
                  <a:pt x="6197660" y="444108"/>
                  <a:pt x="6197660" y="991943"/>
                </a:cubicBezTo>
                <a:lnTo>
                  <a:pt x="6197660" y="3779838"/>
                </a:lnTo>
                <a:lnTo>
                  <a:pt x="0" y="3779838"/>
                </a:ln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88" name="직선 연결선 1087">
            <a:extLst>
              <a:ext uri="{FF2B5EF4-FFF2-40B4-BE49-F238E27FC236}">
                <a16:creationId xmlns:a16="http://schemas.microsoft.com/office/drawing/2014/main" id="{96D6B037-9316-158C-87AD-5E6F497F83F1}"/>
              </a:ext>
            </a:extLst>
          </p:cNvPr>
          <p:cNvCxnSpPr>
            <a:cxnSpLocks/>
          </p:cNvCxnSpPr>
          <p:nvPr/>
        </p:nvCxnSpPr>
        <p:spPr>
          <a:xfrm flipH="1">
            <a:off x="3754592" y="3703570"/>
            <a:ext cx="2800043" cy="0"/>
          </a:xfrm>
          <a:prstGeom prst="line">
            <a:avLst/>
          </a:prstGeom>
          <a:ln w="6350">
            <a:gradFill flip="none" rotWithShape="1">
              <a:gsLst>
                <a:gs pos="30000">
                  <a:schemeClr val="bg1">
                    <a:alpha val="34000"/>
                  </a:scheme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0" name="직사각형 1089">
            <a:extLst>
              <a:ext uri="{FF2B5EF4-FFF2-40B4-BE49-F238E27FC236}">
                <a16:creationId xmlns:a16="http://schemas.microsoft.com/office/drawing/2014/main" id="{907E7423-9110-F2A1-513E-A6B2C883CA3E}"/>
              </a:ext>
            </a:extLst>
          </p:cNvPr>
          <p:cNvSpPr/>
          <p:nvPr/>
        </p:nvSpPr>
        <p:spPr>
          <a:xfrm>
            <a:off x="1206955" y="2168302"/>
            <a:ext cx="2404836" cy="128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latin typeface="페이퍼로지 9 Black" pitchFamily="2" charset="-127"/>
                <a:ea typeface="페이퍼로지 9 Black" pitchFamily="2" charset="-127"/>
              </a:rPr>
              <a:t>Ⅰ</a:t>
            </a:r>
            <a:endParaRPr lang="ko-KR" altLang="en-US" sz="8800" dirty="0"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8D547D45-5347-6C2D-03C6-83DEB4DE6F0F}"/>
              </a:ext>
            </a:extLst>
          </p:cNvPr>
          <p:cNvGrpSpPr/>
          <p:nvPr/>
        </p:nvGrpSpPr>
        <p:grpSpPr>
          <a:xfrm>
            <a:off x="399146" y="1282166"/>
            <a:ext cx="4020454" cy="712177"/>
            <a:chOff x="-20863" y="1282164"/>
            <a:chExt cx="4020454" cy="712177"/>
          </a:xfrm>
        </p:grpSpPr>
        <p:sp>
          <p:nvSpPr>
            <p:cNvPr id="1126" name="직사각형 1125">
              <a:extLst>
                <a:ext uri="{FF2B5EF4-FFF2-40B4-BE49-F238E27FC236}">
                  <a16:creationId xmlns:a16="http://schemas.microsoft.com/office/drawing/2014/main" id="{52742D8C-FE7F-6773-B7C4-7C9CED0B9EE6}"/>
                </a:ext>
              </a:extLst>
            </p:cNvPr>
            <p:cNvSpPr/>
            <p:nvPr/>
          </p:nvSpPr>
          <p:spPr>
            <a:xfrm>
              <a:off x="-20863" y="1282164"/>
              <a:ext cx="4020454" cy="382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900" dirty="0">
                  <a:latin typeface="페이퍼로지 6 SemiBold" pitchFamily="2" charset="-127"/>
                  <a:ea typeface="페이퍼로지 6 SemiBold" pitchFamily="2" charset="-127"/>
                </a:rPr>
                <a:t>기업맞춤형 </a:t>
              </a:r>
              <a:r>
                <a:rPr lang="en-US" altLang="ko-KR" sz="1900" dirty="0">
                  <a:latin typeface="페이퍼로지 6 SemiBold" pitchFamily="2" charset="-127"/>
                  <a:ea typeface="페이퍼로지 6 SemiBold" pitchFamily="2" charset="-127"/>
                </a:rPr>
                <a:t>AI-X </a:t>
              </a:r>
              <a:r>
                <a:rPr lang="ko-KR" altLang="en-US" sz="1900" dirty="0">
                  <a:latin typeface="페이퍼로지 6 SemiBold" pitchFamily="2" charset="-127"/>
                  <a:ea typeface="페이퍼로지 6 SemiBold" pitchFamily="2" charset="-127"/>
                </a:rPr>
                <a:t>융복합 인재 양성 교육</a:t>
              </a:r>
            </a:p>
          </p:txBody>
        </p:sp>
        <p:sp>
          <p:nvSpPr>
            <p:cNvPr id="1127" name="직사각형 1126">
              <a:extLst>
                <a:ext uri="{FF2B5EF4-FFF2-40B4-BE49-F238E27FC236}">
                  <a16:creationId xmlns:a16="http://schemas.microsoft.com/office/drawing/2014/main" id="{D4DB9D07-EDFA-04E4-BCBF-0258A501B443}"/>
                </a:ext>
              </a:extLst>
            </p:cNvPr>
            <p:cNvSpPr/>
            <p:nvPr/>
          </p:nvSpPr>
          <p:spPr>
            <a:xfrm>
              <a:off x="206828" y="1611925"/>
              <a:ext cx="3565072" cy="382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B2B </a:t>
              </a:r>
              <a:r>
                <a:rPr lang="ko-KR" altLang="en-US" sz="1400" dirty="0">
                  <a:latin typeface="페이퍼로지 4 Regular" pitchFamily="2" charset="-127"/>
                  <a:ea typeface="페이퍼로지 4 Regular" pitchFamily="2" charset="-127"/>
                </a:rPr>
                <a:t>고객 제품 수요량 예측 기반 재고 최적화</a:t>
              </a: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7189E803-02A9-B27A-6121-FAFF6FE56A44}"/>
              </a:ext>
            </a:extLst>
          </p:cNvPr>
          <p:cNvGrpSpPr/>
          <p:nvPr/>
        </p:nvGrpSpPr>
        <p:grpSpPr>
          <a:xfrm>
            <a:off x="626837" y="3514225"/>
            <a:ext cx="3565072" cy="705186"/>
            <a:chOff x="206828" y="3622608"/>
            <a:chExt cx="3565072" cy="705186"/>
          </a:xfrm>
        </p:grpSpPr>
        <p:sp>
          <p:nvSpPr>
            <p:cNvPr id="1128" name="직사각형 1127">
              <a:extLst>
                <a:ext uri="{FF2B5EF4-FFF2-40B4-BE49-F238E27FC236}">
                  <a16:creationId xmlns:a16="http://schemas.microsoft.com/office/drawing/2014/main" id="{3C704077-AB9C-1EAA-35FD-051D75202596}"/>
                </a:ext>
              </a:extLst>
            </p:cNvPr>
            <p:cNvSpPr/>
            <p:nvPr/>
          </p:nvSpPr>
          <p:spPr>
            <a:xfrm>
              <a:off x="206828" y="3622608"/>
              <a:ext cx="3565072" cy="382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atin typeface="페이퍼로지 6 SemiBold" pitchFamily="2" charset="-127"/>
                  <a:ea typeface="페이퍼로지 6 SemiBold" pitchFamily="2" charset="-127"/>
                </a:rPr>
                <a:t>프로젝트 개요</a:t>
              </a:r>
            </a:p>
          </p:txBody>
        </p:sp>
        <p:sp>
          <p:nvSpPr>
            <p:cNvPr id="1130" name="직사각형 1129">
              <a:extLst>
                <a:ext uri="{FF2B5EF4-FFF2-40B4-BE49-F238E27FC236}">
                  <a16:creationId xmlns:a16="http://schemas.microsoft.com/office/drawing/2014/main" id="{81BF5B83-2C92-305D-B58D-CC42C379D545}"/>
                </a:ext>
              </a:extLst>
            </p:cNvPr>
            <p:cNvSpPr/>
            <p:nvPr/>
          </p:nvSpPr>
          <p:spPr>
            <a:xfrm>
              <a:off x="206828" y="3945378"/>
              <a:ext cx="3565072" cy="3824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페이퍼로지 4 Regular" pitchFamily="2" charset="-127"/>
                  <a:ea typeface="페이퍼로지 4 Regular" pitchFamily="2" charset="-127"/>
                </a:rPr>
                <a:t>Project overview</a:t>
              </a:r>
              <a:endParaRPr lang="ko-KR" altLang="en-US" sz="14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sp>
        <p:nvSpPr>
          <p:cNvPr id="1133" name="직사각형 1132">
            <a:extLst>
              <a:ext uri="{FF2B5EF4-FFF2-40B4-BE49-F238E27FC236}">
                <a16:creationId xmlns:a16="http://schemas.microsoft.com/office/drawing/2014/main" id="{98FC2750-8CB1-0B75-CE47-1DAEB26D34FA}"/>
              </a:ext>
            </a:extLst>
          </p:cNvPr>
          <p:cNvSpPr/>
          <p:nvPr/>
        </p:nvSpPr>
        <p:spPr>
          <a:xfrm>
            <a:off x="1421495" y="4276568"/>
            <a:ext cx="1975756" cy="1307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01.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 프로젝트 종합 개요</a:t>
            </a:r>
            <a:endParaRPr lang="en-US" altLang="ko-KR" sz="1400" dirty="0"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02.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사례 분석</a:t>
            </a:r>
            <a:endParaRPr lang="en-US" altLang="ko-KR" sz="1400" dirty="0"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03.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프로젝트 목표</a:t>
            </a:r>
            <a:endParaRPr lang="en-US" altLang="ko-KR" sz="1400" dirty="0">
              <a:latin typeface="페이퍼로지 4 Regular" pitchFamily="2" charset="-127"/>
              <a:ea typeface="페이퍼로지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페이퍼로지 4 Regular" pitchFamily="2" charset="-127"/>
                <a:ea typeface="페이퍼로지 4 Regular" pitchFamily="2" charset="-127"/>
              </a:rPr>
              <a:t>04. </a:t>
            </a:r>
            <a:r>
              <a:rPr lang="ko-KR" altLang="en-US" sz="1400" dirty="0">
                <a:latin typeface="페이퍼로지 4 Regular" pitchFamily="2" charset="-127"/>
                <a:ea typeface="페이퍼로지 4 Regular" pitchFamily="2" charset="-127"/>
              </a:rPr>
              <a:t>프로젝트 세부 운영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F00B329-6ABC-A50D-6FE4-F00BC2E098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233" y="5475735"/>
            <a:ext cx="2510280" cy="14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1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찜하다 봉천점 - 청룡동 한식 맛집 | 두잇플레이스">
            <a:extLst>
              <a:ext uri="{FF2B5EF4-FFF2-40B4-BE49-F238E27FC236}">
                <a16:creationId xmlns:a16="http://schemas.microsoft.com/office/drawing/2014/main" id="{09DFA11C-5871-0749-92B9-EE39EDEB4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1" b="14009"/>
          <a:stretch>
            <a:fillRect/>
          </a:stretch>
        </p:blipFill>
        <p:spPr bwMode="auto">
          <a:xfrm>
            <a:off x="-42237" y="2"/>
            <a:ext cx="10900737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44ABB5-4E8D-8031-58FD-FEF603F553BD}"/>
              </a:ext>
            </a:extLst>
          </p:cNvPr>
          <p:cNvSpPr/>
          <p:nvPr/>
        </p:nvSpPr>
        <p:spPr>
          <a:xfrm>
            <a:off x="2" y="2"/>
            <a:ext cx="10691813" cy="7559675"/>
          </a:xfrm>
          <a:prstGeom prst="rect">
            <a:avLst/>
          </a:prstGeom>
          <a:gradFill flip="none" rotWithShape="1">
            <a:gsLst>
              <a:gs pos="100000">
                <a:srgbClr val="2A2A2A">
                  <a:alpha val="57000"/>
                </a:srgbClr>
              </a:gs>
              <a:gs pos="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1D8404-7345-E3F0-940A-3CFF65557380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E400C7A-1BB0-39B4-7276-7BCE2E950175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368EA14-6D90-AD85-923B-3D1B9A1B5999}"/>
              </a:ext>
            </a:extLst>
          </p:cNvPr>
          <p:cNvSpPr/>
          <p:nvPr/>
        </p:nvSpPr>
        <p:spPr>
          <a:xfrm>
            <a:off x="664497" y="672703"/>
            <a:ext cx="2078264" cy="30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62C837-F2AF-8CE6-90C2-2A479CAFE06E}"/>
              </a:ext>
            </a:extLst>
          </p:cNvPr>
          <p:cNvSpPr/>
          <p:nvPr/>
        </p:nvSpPr>
        <p:spPr>
          <a:xfrm>
            <a:off x="1025869" y="688849"/>
            <a:ext cx="1716892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종합 개요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204F7C1-6B82-3CB4-1D8A-DAD4D7E3EE65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034EAE-1F65-7647-4C24-559C34D952A3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2F0B31-7077-0504-952A-D9F3AA74170F}"/>
              </a:ext>
            </a:extLst>
          </p:cNvPr>
          <p:cNvSpPr/>
          <p:nvPr/>
        </p:nvSpPr>
        <p:spPr>
          <a:xfrm>
            <a:off x="389280" y="1621163"/>
            <a:ext cx="9913257" cy="870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200" dirty="0">
                <a:latin typeface="페이퍼로지 6 SemiBold" pitchFamily="2" charset="-127"/>
                <a:ea typeface="페이퍼로지 6 SemiBold" pitchFamily="2" charset="-127"/>
              </a:rPr>
              <a:t>음식 사진 분류</a:t>
            </a:r>
            <a:r>
              <a:rPr lang="en-US" altLang="ko-KR" sz="3200" dirty="0"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sz="3200" dirty="0">
                <a:latin typeface="페이퍼로지 6 SemiBold" pitchFamily="2" charset="-127"/>
                <a:ea typeface="페이퍼로지 6 SemiBold" pitchFamily="2" charset="-127"/>
              </a:rPr>
              <a:t>관련 정보 안내 시스템</a:t>
            </a:r>
            <a:endParaRPr lang="en-US" altLang="ko-KR" sz="3200" dirty="0"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latin typeface="페이퍼로지 6 SemiBold" pitchFamily="2" charset="-127"/>
                <a:ea typeface="페이퍼로지 6 SemiBold" pitchFamily="2" charset="-127"/>
              </a:rPr>
              <a:t>음식 사진 데이터를 통해 다음과 같은 기능을 제공하는 </a:t>
            </a:r>
            <a:r>
              <a:rPr lang="en-US" altLang="ko-KR" sz="2000" dirty="0">
                <a:latin typeface="페이퍼로지 6 SemiBold" pitchFamily="2" charset="-127"/>
                <a:ea typeface="페이퍼로지 6 SemiBold" pitchFamily="2" charset="-127"/>
              </a:rPr>
              <a:t>AI </a:t>
            </a:r>
            <a:r>
              <a:rPr lang="ko-KR" altLang="en-US" sz="2000" dirty="0">
                <a:latin typeface="페이퍼로지 6 SemiBold" pitchFamily="2" charset="-127"/>
                <a:ea typeface="페이퍼로지 6 SemiBold" pitchFamily="2" charset="-127"/>
              </a:rPr>
              <a:t>기반 시스템 개발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C70F655-2086-CBC0-117D-968D3B6F863E}"/>
              </a:ext>
            </a:extLst>
          </p:cNvPr>
          <p:cNvGrpSpPr/>
          <p:nvPr/>
        </p:nvGrpSpPr>
        <p:grpSpPr>
          <a:xfrm>
            <a:off x="493488" y="1523249"/>
            <a:ext cx="349477" cy="97912"/>
            <a:chOff x="493486" y="1436289"/>
            <a:chExt cx="602240" cy="16872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BAEEF50-902A-1AD5-9A65-224A17099235}"/>
                </a:ext>
              </a:extLst>
            </p:cNvPr>
            <p:cNvSpPr/>
            <p:nvPr/>
          </p:nvSpPr>
          <p:spPr>
            <a:xfrm>
              <a:off x="493486" y="1436289"/>
              <a:ext cx="168729" cy="168729"/>
            </a:xfrm>
            <a:prstGeom prst="ellipse">
              <a:avLst/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8D5E0C4-4DC4-80C9-7528-07ADD08239FC}"/>
                </a:ext>
              </a:extLst>
            </p:cNvPr>
            <p:cNvSpPr/>
            <p:nvPr/>
          </p:nvSpPr>
          <p:spPr>
            <a:xfrm>
              <a:off x="710242" y="1436289"/>
              <a:ext cx="168729" cy="168729"/>
            </a:xfrm>
            <a:prstGeom prst="ellipse">
              <a:avLst/>
            </a:prstGeom>
            <a:solidFill>
              <a:srgbClr val="9A8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FDB0B11-7690-D30F-EBF3-791FED758C10}"/>
                </a:ext>
              </a:extLst>
            </p:cNvPr>
            <p:cNvSpPr/>
            <p:nvPr/>
          </p:nvSpPr>
          <p:spPr>
            <a:xfrm>
              <a:off x="926997" y="1436289"/>
              <a:ext cx="168729" cy="1687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79" name="그룹 2078">
            <a:extLst>
              <a:ext uri="{FF2B5EF4-FFF2-40B4-BE49-F238E27FC236}">
                <a16:creationId xmlns:a16="http://schemas.microsoft.com/office/drawing/2014/main" id="{0A37337E-36E3-859F-82DB-2C56C08E0EA6}"/>
              </a:ext>
            </a:extLst>
          </p:cNvPr>
          <p:cNvGrpSpPr/>
          <p:nvPr/>
        </p:nvGrpSpPr>
        <p:grpSpPr>
          <a:xfrm>
            <a:off x="-2958078" y="2692040"/>
            <a:ext cx="16510710" cy="2993490"/>
            <a:chOff x="-607333" y="3087260"/>
            <a:chExt cx="11809220" cy="2141081"/>
          </a:xfrm>
        </p:grpSpPr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808BE7E6-F555-938A-C4A2-C5E43503FCFD}"/>
                </a:ext>
              </a:extLst>
            </p:cNvPr>
            <p:cNvSpPr/>
            <p:nvPr/>
          </p:nvSpPr>
          <p:spPr>
            <a:xfrm>
              <a:off x="-607333" y="3087260"/>
              <a:ext cx="5744028" cy="2141081"/>
            </a:xfrm>
            <a:custGeom>
              <a:avLst/>
              <a:gdLst>
                <a:gd name="connsiteX0" fmla="*/ 0 w 5210628"/>
                <a:gd name="connsiteY0" fmla="*/ 0 h 2014081"/>
                <a:gd name="connsiteX1" fmla="*/ 5210628 w 5210628"/>
                <a:gd name="connsiteY1" fmla="*/ 0 h 2014081"/>
                <a:gd name="connsiteX2" fmla="*/ 5210628 w 5210628"/>
                <a:gd name="connsiteY2" fmla="*/ 2014081 h 2014081"/>
                <a:gd name="connsiteX3" fmla="*/ 0 w 5210628"/>
                <a:gd name="connsiteY3" fmla="*/ 2014081 h 2014081"/>
                <a:gd name="connsiteX4" fmla="*/ 0 w 5210628"/>
                <a:gd name="connsiteY4" fmla="*/ 0 h 2014081"/>
                <a:gd name="connsiteX0" fmla="*/ 0 w 5210628"/>
                <a:gd name="connsiteY0" fmla="*/ 0 h 2014081"/>
                <a:gd name="connsiteX1" fmla="*/ 5210628 w 5210628"/>
                <a:gd name="connsiteY1" fmla="*/ 0 h 2014081"/>
                <a:gd name="connsiteX2" fmla="*/ 5210628 w 5210628"/>
                <a:gd name="connsiteY2" fmla="*/ 2014081 h 2014081"/>
                <a:gd name="connsiteX3" fmla="*/ 0 w 5210628"/>
                <a:gd name="connsiteY3" fmla="*/ 2014081 h 2014081"/>
                <a:gd name="connsiteX4" fmla="*/ 0 w 5210628"/>
                <a:gd name="connsiteY4" fmla="*/ 0 h 2014081"/>
                <a:gd name="connsiteX0" fmla="*/ 533400 w 5744028"/>
                <a:gd name="connsiteY0" fmla="*/ 0 h 2077581"/>
                <a:gd name="connsiteX1" fmla="*/ 5744028 w 5744028"/>
                <a:gd name="connsiteY1" fmla="*/ 0 h 2077581"/>
                <a:gd name="connsiteX2" fmla="*/ 5744028 w 5744028"/>
                <a:gd name="connsiteY2" fmla="*/ 2014081 h 2077581"/>
                <a:gd name="connsiteX3" fmla="*/ 0 w 5744028"/>
                <a:gd name="connsiteY3" fmla="*/ 2077581 h 2077581"/>
                <a:gd name="connsiteX4" fmla="*/ 533400 w 5744028"/>
                <a:gd name="connsiteY4" fmla="*/ 0 h 2077581"/>
                <a:gd name="connsiteX0" fmla="*/ 533400 w 5744028"/>
                <a:gd name="connsiteY0" fmla="*/ 0 h 2077581"/>
                <a:gd name="connsiteX1" fmla="*/ 5744028 w 5744028"/>
                <a:gd name="connsiteY1" fmla="*/ 0 h 2077581"/>
                <a:gd name="connsiteX2" fmla="*/ 5744028 w 5744028"/>
                <a:gd name="connsiteY2" fmla="*/ 2014081 h 2077581"/>
                <a:gd name="connsiteX3" fmla="*/ 0 w 5744028"/>
                <a:gd name="connsiteY3" fmla="*/ 2077581 h 2077581"/>
                <a:gd name="connsiteX4" fmla="*/ 533400 w 5744028"/>
                <a:gd name="connsiteY4" fmla="*/ 0 h 2077581"/>
                <a:gd name="connsiteX0" fmla="*/ 533400 w 5744028"/>
                <a:gd name="connsiteY0" fmla="*/ 0 h 2077581"/>
                <a:gd name="connsiteX1" fmla="*/ 5744028 w 5744028"/>
                <a:gd name="connsiteY1" fmla="*/ 0 h 2077581"/>
                <a:gd name="connsiteX2" fmla="*/ 5744028 w 5744028"/>
                <a:gd name="connsiteY2" fmla="*/ 2014081 h 2077581"/>
                <a:gd name="connsiteX3" fmla="*/ 0 w 5744028"/>
                <a:gd name="connsiteY3" fmla="*/ 2077581 h 2077581"/>
                <a:gd name="connsiteX4" fmla="*/ 533400 w 5744028"/>
                <a:gd name="connsiteY4" fmla="*/ 0 h 2077581"/>
                <a:gd name="connsiteX0" fmla="*/ 101600 w 5744028"/>
                <a:gd name="connsiteY0" fmla="*/ 0 h 2141081"/>
                <a:gd name="connsiteX1" fmla="*/ 5744028 w 5744028"/>
                <a:gd name="connsiteY1" fmla="*/ 63500 h 2141081"/>
                <a:gd name="connsiteX2" fmla="*/ 5744028 w 5744028"/>
                <a:gd name="connsiteY2" fmla="*/ 2077581 h 2141081"/>
                <a:gd name="connsiteX3" fmla="*/ 0 w 5744028"/>
                <a:gd name="connsiteY3" fmla="*/ 2141081 h 2141081"/>
                <a:gd name="connsiteX4" fmla="*/ 101600 w 5744028"/>
                <a:gd name="connsiteY4" fmla="*/ 0 h 2141081"/>
                <a:gd name="connsiteX0" fmla="*/ 101600 w 5744028"/>
                <a:gd name="connsiteY0" fmla="*/ 0 h 2141081"/>
                <a:gd name="connsiteX1" fmla="*/ 5744028 w 5744028"/>
                <a:gd name="connsiteY1" fmla="*/ 63500 h 2141081"/>
                <a:gd name="connsiteX2" fmla="*/ 5744028 w 5744028"/>
                <a:gd name="connsiteY2" fmla="*/ 2077581 h 2141081"/>
                <a:gd name="connsiteX3" fmla="*/ 0 w 5744028"/>
                <a:gd name="connsiteY3" fmla="*/ 2141081 h 2141081"/>
                <a:gd name="connsiteX4" fmla="*/ 101600 w 5744028"/>
                <a:gd name="connsiteY4" fmla="*/ 0 h 214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028" h="2141081">
                  <a:moveTo>
                    <a:pt x="101600" y="0"/>
                  </a:moveTo>
                  <a:cubicBezTo>
                    <a:pt x="1838476" y="0"/>
                    <a:pt x="2038652" y="1041400"/>
                    <a:pt x="5744028" y="63500"/>
                  </a:cubicBezTo>
                  <a:lnTo>
                    <a:pt x="5744028" y="2077581"/>
                  </a:lnTo>
                  <a:cubicBezTo>
                    <a:pt x="514652" y="1353681"/>
                    <a:pt x="1927376" y="2052181"/>
                    <a:pt x="0" y="2141081"/>
                  </a:cubicBezTo>
                  <a:lnTo>
                    <a:pt x="101600" y="0"/>
                  </a:lnTo>
                  <a:close/>
                </a:path>
              </a:pathLst>
            </a:custGeom>
            <a:gradFill flip="none" rotWithShape="1">
              <a:gsLst>
                <a:gs pos="43000">
                  <a:schemeClr val="bg1">
                    <a:alpha val="80000"/>
                  </a:schemeClr>
                </a:gs>
                <a:gs pos="0">
                  <a:schemeClr val="bg1">
                    <a:alpha val="69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8" name="직사각형 2073">
              <a:extLst>
                <a:ext uri="{FF2B5EF4-FFF2-40B4-BE49-F238E27FC236}">
                  <a16:creationId xmlns:a16="http://schemas.microsoft.com/office/drawing/2014/main" id="{CC8893B6-2F36-983D-DA0F-FDC08AAA249E}"/>
                </a:ext>
              </a:extLst>
            </p:cNvPr>
            <p:cNvSpPr/>
            <p:nvPr/>
          </p:nvSpPr>
          <p:spPr>
            <a:xfrm flipH="1">
              <a:off x="5457859" y="3087260"/>
              <a:ext cx="5744028" cy="2141081"/>
            </a:xfrm>
            <a:custGeom>
              <a:avLst/>
              <a:gdLst>
                <a:gd name="connsiteX0" fmla="*/ 0 w 5210628"/>
                <a:gd name="connsiteY0" fmla="*/ 0 h 2014081"/>
                <a:gd name="connsiteX1" fmla="*/ 5210628 w 5210628"/>
                <a:gd name="connsiteY1" fmla="*/ 0 h 2014081"/>
                <a:gd name="connsiteX2" fmla="*/ 5210628 w 5210628"/>
                <a:gd name="connsiteY2" fmla="*/ 2014081 h 2014081"/>
                <a:gd name="connsiteX3" fmla="*/ 0 w 5210628"/>
                <a:gd name="connsiteY3" fmla="*/ 2014081 h 2014081"/>
                <a:gd name="connsiteX4" fmla="*/ 0 w 5210628"/>
                <a:gd name="connsiteY4" fmla="*/ 0 h 2014081"/>
                <a:gd name="connsiteX0" fmla="*/ 0 w 5210628"/>
                <a:gd name="connsiteY0" fmla="*/ 0 h 2014081"/>
                <a:gd name="connsiteX1" fmla="*/ 5210628 w 5210628"/>
                <a:gd name="connsiteY1" fmla="*/ 0 h 2014081"/>
                <a:gd name="connsiteX2" fmla="*/ 5210628 w 5210628"/>
                <a:gd name="connsiteY2" fmla="*/ 2014081 h 2014081"/>
                <a:gd name="connsiteX3" fmla="*/ 0 w 5210628"/>
                <a:gd name="connsiteY3" fmla="*/ 2014081 h 2014081"/>
                <a:gd name="connsiteX4" fmla="*/ 0 w 5210628"/>
                <a:gd name="connsiteY4" fmla="*/ 0 h 2014081"/>
                <a:gd name="connsiteX0" fmla="*/ 533400 w 5744028"/>
                <a:gd name="connsiteY0" fmla="*/ 0 h 2077581"/>
                <a:gd name="connsiteX1" fmla="*/ 5744028 w 5744028"/>
                <a:gd name="connsiteY1" fmla="*/ 0 h 2077581"/>
                <a:gd name="connsiteX2" fmla="*/ 5744028 w 5744028"/>
                <a:gd name="connsiteY2" fmla="*/ 2014081 h 2077581"/>
                <a:gd name="connsiteX3" fmla="*/ 0 w 5744028"/>
                <a:gd name="connsiteY3" fmla="*/ 2077581 h 2077581"/>
                <a:gd name="connsiteX4" fmla="*/ 533400 w 5744028"/>
                <a:gd name="connsiteY4" fmla="*/ 0 h 2077581"/>
                <a:gd name="connsiteX0" fmla="*/ 533400 w 5744028"/>
                <a:gd name="connsiteY0" fmla="*/ 0 h 2077581"/>
                <a:gd name="connsiteX1" fmla="*/ 5744028 w 5744028"/>
                <a:gd name="connsiteY1" fmla="*/ 0 h 2077581"/>
                <a:gd name="connsiteX2" fmla="*/ 5744028 w 5744028"/>
                <a:gd name="connsiteY2" fmla="*/ 2014081 h 2077581"/>
                <a:gd name="connsiteX3" fmla="*/ 0 w 5744028"/>
                <a:gd name="connsiteY3" fmla="*/ 2077581 h 2077581"/>
                <a:gd name="connsiteX4" fmla="*/ 533400 w 5744028"/>
                <a:gd name="connsiteY4" fmla="*/ 0 h 2077581"/>
                <a:gd name="connsiteX0" fmla="*/ 533400 w 5744028"/>
                <a:gd name="connsiteY0" fmla="*/ 0 h 2077581"/>
                <a:gd name="connsiteX1" fmla="*/ 5744028 w 5744028"/>
                <a:gd name="connsiteY1" fmla="*/ 0 h 2077581"/>
                <a:gd name="connsiteX2" fmla="*/ 5744028 w 5744028"/>
                <a:gd name="connsiteY2" fmla="*/ 2014081 h 2077581"/>
                <a:gd name="connsiteX3" fmla="*/ 0 w 5744028"/>
                <a:gd name="connsiteY3" fmla="*/ 2077581 h 2077581"/>
                <a:gd name="connsiteX4" fmla="*/ 533400 w 5744028"/>
                <a:gd name="connsiteY4" fmla="*/ 0 h 2077581"/>
                <a:gd name="connsiteX0" fmla="*/ 101600 w 5744028"/>
                <a:gd name="connsiteY0" fmla="*/ 0 h 2141081"/>
                <a:gd name="connsiteX1" fmla="*/ 5744028 w 5744028"/>
                <a:gd name="connsiteY1" fmla="*/ 63500 h 2141081"/>
                <a:gd name="connsiteX2" fmla="*/ 5744028 w 5744028"/>
                <a:gd name="connsiteY2" fmla="*/ 2077581 h 2141081"/>
                <a:gd name="connsiteX3" fmla="*/ 0 w 5744028"/>
                <a:gd name="connsiteY3" fmla="*/ 2141081 h 2141081"/>
                <a:gd name="connsiteX4" fmla="*/ 101600 w 5744028"/>
                <a:gd name="connsiteY4" fmla="*/ 0 h 2141081"/>
                <a:gd name="connsiteX0" fmla="*/ 101600 w 5744028"/>
                <a:gd name="connsiteY0" fmla="*/ 0 h 2141081"/>
                <a:gd name="connsiteX1" fmla="*/ 5744028 w 5744028"/>
                <a:gd name="connsiteY1" fmla="*/ 63500 h 2141081"/>
                <a:gd name="connsiteX2" fmla="*/ 5744028 w 5744028"/>
                <a:gd name="connsiteY2" fmla="*/ 2077581 h 2141081"/>
                <a:gd name="connsiteX3" fmla="*/ 0 w 5744028"/>
                <a:gd name="connsiteY3" fmla="*/ 2141081 h 2141081"/>
                <a:gd name="connsiteX4" fmla="*/ 101600 w 5744028"/>
                <a:gd name="connsiteY4" fmla="*/ 0 h 214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028" h="2141081">
                  <a:moveTo>
                    <a:pt x="101600" y="0"/>
                  </a:moveTo>
                  <a:cubicBezTo>
                    <a:pt x="1838476" y="0"/>
                    <a:pt x="2038652" y="1041400"/>
                    <a:pt x="5744028" y="63500"/>
                  </a:cubicBezTo>
                  <a:lnTo>
                    <a:pt x="5744028" y="2077581"/>
                  </a:lnTo>
                  <a:cubicBezTo>
                    <a:pt x="514652" y="1353681"/>
                    <a:pt x="1927376" y="2052181"/>
                    <a:pt x="0" y="2141081"/>
                  </a:cubicBezTo>
                  <a:lnTo>
                    <a:pt x="101600" y="0"/>
                  </a:lnTo>
                  <a:close/>
                </a:path>
              </a:pathLst>
            </a:custGeom>
            <a:gradFill flip="none" rotWithShape="1">
              <a:gsLst>
                <a:gs pos="43000">
                  <a:schemeClr val="bg1">
                    <a:alpha val="80000"/>
                  </a:schemeClr>
                </a:gs>
                <a:gs pos="0">
                  <a:schemeClr val="bg1">
                    <a:alpha val="69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80" name="직사각형 2079">
            <a:extLst>
              <a:ext uri="{FF2B5EF4-FFF2-40B4-BE49-F238E27FC236}">
                <a16:creationId xmlns:a16="http://schemas.microsoft.com/office/drawing/2014/main" id="{FCA1FDB3-418D-AF5F-5877-FF00D6F990EF}"/>
              </a:ext>
            </a:extLst>
          </p:cNvPr>
          <p:cNvSpPr/>
          <p:nvPr/>
        </p:nvSpPr>
        <p:spPr>
          <a:xfrm>
            <a:off x="232229" y="3855334"/>
            <a:ext cx="3106057" cy="430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페이퍼로지 4 Regular" pitchFamily="2" charset="-127"/>
                <a:ea typeface="페이퍼로지 4 Regular" pitchFamily="2" charset="-127"/>
              </a:rPr>
              <a:t>사용자 사진 촬영</a:t>
            </a: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08B63001-B74B-B902-A9FD-1CA95012F6B3}"/>
              </a:ext>
            </a:extLst>
          </p:cNvPr>
          <p:cNvGrpSpPr/>
          <p:nvPr/>
        </p:nvGrpSpPr>
        <p:grpSpPr>
          <a:xfrm>
            <a:off x="345888" y="6473260"/>
            <a:ext cx="9910691" cy="373946"/>
            <a:chOff x="390561" y="6429569"/>
            <a:chExt cx="9910691" cy="576000"/>
          </a:xfrm>
        </p:grpSpPr>
        <p:grpSp>
          <p:nvGrpSpPr>
            <p:cNvPr id="2110" name="그룹 2109">
              <a:extLst>
                <a:ext uri="{FF2B5EF4-FFF2-40B4-BE49-F238E27FC236}">
                  <a16:creationId xmlns:a16="http://schemas.microsoft.com/office/drawing/2014/main" id="{5EE7CB0A-6DC3-4C8C-BCA0-85CF0130391E}"/>
                </a:ext>
              </a:extLst>
            </p:cNvPr>
            <p:cNvGrpSpPr/>
            <p:nvPr/>
          </p:nvGrpSpPr>
          <p:grpSpPr>
            <a:xfrm>
              <a:off x="390561" y="6429569"/>
              <a:ext cx="3137393" cy="576000"/>
              <a:chOff x="390561" y="6429569"/>
              <a:chExt cx="3137393" cy="576000"/>
            </a:xfrm>
          </p:grpSpPr>
          <p:sp>
            <p:nvSpPr>
              <p:cNvPr id="2096" name="사각형: 둥근 모서리 2095">
                <a:extLst>
                  <a:ext uri="{FF2B5EF4-FFF2-40B4-BE49-F238E27FC236}">
                    <a16:creationId xmlns:a16="http://schemas.microsoft.com/office/drawing/2014/main" id="{8B04A45D-63A7-B519-E4C3-E44F63B660C4}"/>
                  </a:ext>
                </a:extLst>
              </p:cNvPr>
              <p:cNvSpPr/>
              <p:nvPr/>
            </p:nvSpPr>
            <p:spPr>
              <a:xfrm>
                <a:off x="390561" y="6429569"/>
                <a:ext cx="3137393" cy="576000"/>
              </a:xfrm>
              <a:prstGeom prst="roundRect">
                <a:avLst>
                  <a:gd name="adj" fmla="val 46546"/>
                </a:avLst>
              </a:prstGeom>
              <a:gradFill flip="none" rotWithShape="1">
                <a:gsLst>
                  <a:gs pos="100000">
                    <a:srgbClr val="FFC000"/>
                  </a:gs>
                  <a:gs pos="0">
                    <a:srgbClr val="F78535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100" name="직사각형 2099">
                <a:extLst>
                  <a:ext uri="{FF2B5EF4-FFF2-40B4-BE49-F238E27FC236}">
                    <a16:creationId xmlns:a16="http://schemas.microsoft.com/office/drawing/2014/main" id="{87CD395E-E1DA-BD59-E115-161A0E15DF2C}"/>
                  </a:ext>
                </a:extLst>
              </p:cNvPr>
              <p:cNvSpPr/>
              <p:nvPr/>
            </p:nvSpPr>
            <p:spPr>
              <a:xfrm>
                <a:off x="531868" y="6491393"/>
                <a:ext cx="2854780" cy="452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음식 판별 이미지 분석</a:t>
                </a:r>
                <a:endParaRPr lang="en-US" altLang="ko-KR" dirty="0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</p:grpSp>
        <p:grpSp>
          <p:nvGrpSpPr>
            <p:cNvPr id="2111" name="그룹 2110">
              <a:extLst>
                <a:ext uri="{FF2B5EF4-FFF2-40B4-BE49-F238E27FC236}">
                  <a16:creationId xmlns:a16="http://schemas.microsoft.com/office/drawing/2014/main" id="{85E2E4E4-1666-D6BD-C193-3455A3EC494E}"/>
                </a:ext>
              </a:extLst>
            </p:cNvPr>
            <p:cNvGrpSpPr/>
            <p:nvPr/>
          </p:nvGrpSpPr>
          <p:grpSpPr>
            <a:xfrm>
              <a:off x="3777210" y="6429569"/>
              <a:ext cx="3137393" cy="576000"/>
              <a:chOff x="3777210" y="6429569"/>
              <a:chExt cx="3137393" cy="576000"/>
            </a:xfrm>
          </p:grpSpPr>
          <p:sp>
            <p:nvSpPr>
              <p:cNvPr id="2097" name="사각형: 둥근 모서리 2096">
                <a:extLst>
                  <a:ext uri="{FF2B5EF4-FFF2-40B4-BE49-F238E27FC236}">
                    <a16:creationId xmlns:a16="http://schemas.microsoft.com/office/drawing/2014/main" id="{3506A69E-57CC-0988-0E08-D7AB95CF0B39}"/>
                  </a:ext>
                </a:extLst>
              </p:cNvPr>
              <p:cNvSpPr/>
              <p:nvPr/>
            </p:nvSpPr>
            <p:spPr>
              <a:xfrm>
                <a:off x="3777210" y="6429569"/>
                <a:ext cx="3137393" cy="576000"/>
              </a:xfrm>
              <a:prstGeom prst="roundRect">
                <a:avLst>
                  <a:gd name="adj" fmla="val 46546"/>
                </a:avLst>
              </a:prstGeom>
              <a:gradFill flip="none" rotWithShape="1">
                <a:gsLst>
                  <a:gs pos="100000">
                    <a:srgbClr val="FFC000"/>
                  </a:gs>
                  <a:gs pos="0">
                    <a:srgbClr val="F78535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103" name="직사각형 2102">
                <a:extLst>
                  <a:ext uri="{FF2B5EF4-FFF2-40B4-BE49-F238E27FC236}">
                    <a16:creationId xmlns:a16="http://schemas.microsoft.com/office/drawing/2014/main" id="{4E9EB728-48A3-9537-2D8C-2725C079662C}"/>
                  </a:ext>
                </a:extLst>
              </p:cNvPr>
              <p:cNvSpPr/>
              <p:nvPr/>
            </p:nvSpPr>
            <p:spPr>
              <a:xfrm>
                <a:off x="3918516" y="6491393"/>
                <a:ext cx="2854780" cy="452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프랜차이즈 브랜드 분석</a:t>
                </a:r>
                <a:endParaRPr lang="en-US" altLang="ko-KR" dirty="0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</p:grpSp>
        <p:grpSp>
          <p:nvGrpSpPr>
            <p:cNvPr id="1024" name="그룹 1023">
              <a:extLst>
                <a:ext uri="{FF2B5EF4-FFF2-40B4-BE49-F238E27FC236}">
                  <a16:creationId xmlns:a16="http://schemas.microsoft.com/office/drawing/2014/main" id="{14A20F3F-E57C-9C1E-63A3-454DC2FF4766}"/>
                </a:ext>
              </a:extLst>
            </p:cNvPr>
            <p:cNvGrpSpPr/>
            <p:nvPr/>
          </p:nvGrpSpPr>
          <p:grpSpPr>
            <a:xfrm>
              <a:off x="7163859" y="6429569"/>
              <a:ext cx="3137393" cy="576000"/>
              <a:chOff x="7163859" y="6429569"/>
              <a:chExt cx="3137393" cy="576000"/>
            </a:xfrm>
          </p:grpSpPr>
          <p:sp>
            <p:nvSpPr>
              <p:cNvPr id="2098" name="사각형: 둥근 모서리 2097">
                <a:extLst>
                  <a:ext uri="{FF2B5EF4-FFF2-40B4-BE49-F238E27FC236}">
                    <a16:creationId xmlns:a16="http://schemas.microsoft.com/office/drawing/2014/main" id="{3A60ED8C-20DB-460E-76E5-566BFE4D354A}"/>
                  </a:ext>
                </a:extLst>
              </p:cNvPr>
              <p:cNvSpPr/>
              <p:nvPr/>
            </p:nvSpPr>
            <p:spPr>
              <a:xfrm>
                <a:off x="7163859" y="6429569"/>
                <a:ext cx="3137393" cy="576000"/>
              </a:xfrm>
              <a:prstGeom prst="roundRect">
                <a:avLst>
                  <a:gd name="adj" fmla="val 46546"/>
                </a:avLst>
              </a:prstGeom>
              <a:gradFill flip="none" rotWithShape="1">
                <a:gsLst>
                  <a:gs pos="100000">
                    <a:srgbClr val="FFC000"/>
                  </a:gs>
                  <a:gs pos="0">
                    <a:srgbClr val="F78535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104" name="직사각형 2103">
                <a:extLst>
                  <a:ext uri="{FF2B5EF4-FFF2-40B4-BE49-F238E27FC236}">
                    <a16:creationId xmlns:a16="http://schemas.microsoft.com/office/drawing/2014/main" id="{5E8035A9-1BD5-9D36-FDE1-CD4CF98E3517}"/>
                  </a:ext>
                </a:extLst>
              </p:cNvPr>
              <p:cNvSpPr/>
              <p:nvPr/>
            </p:nvSpPr>
            <p:spPr>
              <a:xfrm>
                <a:off x="7305165" y="6491393"/>
                <a:ext cx="2854780" cy="452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페이퍼로지 8 ExtraBold" pitchFamily="2" charset="-127"/>
                    <a:ea typeface="페이퍼로지 8 ExtraBold" pitchFamily="2" charset="-127"/>
                  </a:rPr>
                  <a:t>소비자 트렌드 예측</a:t>
                </a:r>
                <a:endParaRPr lang="en-US" altLang="ko-KR" dirty="0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endParaRPr>
              </a:p>
            </p:txBody>
          </p:sp>
        </p:grpSp>
      </p:grpSp>
      <p:sp>
        <p:nvSpPr>
          <p:cNvPr id="2107" name="직사각형 2106">
            <a:extLst>
              <a:ext uri="{FF2B5EF4-FFF2-40B4-BE49-F238E27FC236}">
                <a16:creationId xmlns:a16="http://schemas.microsoft.com/office/drawing/2014/main" id="{48B3D251-E1EA-1EBF-D0B8-25F6C7ACFEBB}"/>
              </a:ext>
            </a:extLst>
          </p:cNvPr>
          <p:cNvSpPr/>
          <p:nvPr/>
        </p:nvSpPr>
        <p:spPr>
          <a:xfrm>
            <a:off x="232229" y="3401930"/>
            <a:ext cx="3106057" cy="430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rPr>
              <a:t>INPUT</a:t>
            </a:r>
          </a:p>
        </p:txBody>
      </p: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DD6149C2-0B68-47B6-2E45-1EA8A99AE6F2}"/>
              </a:ext>
            </a:extLst>
          </p:cNvPr>
          <p:cNvGrpSpPr/>
          <p:nvPr/>
        </p:nvGrpSpPr>
        <p:grpSpPr>
          <a:xfrm>
            <a:off x="3803528" y="2687542"/>
            <a:ext cx="2995410" cy="3468025"/>
            <a:chOff x="3877267" y="2942106"/>
            <a:chExt cx="2840020" cy="3288115"/>
          </a:xfrm>
        </p:grpSpPr>
        <p:pic>
          <p:nvPicPr>
            <p:cNvPr id="1032" name="그림 1031" descr="음식 사진 공유는 살찌는 지름길…&quot;포만감 생기기까지 더 오래 걸려&quot; - 아시아경제">
              <a:extLst>
                <a:ext uri="{FF2B5EF4-FFF2-40B4-BE49-F238E27FC236}">
                  <a16:creationId xmlns:a16="http://schemas.microsoft.com/office/drawing/2014/main" id="{2E6D6DF7-F258-8A70-4E45-07E12CAB5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7" t="319" r="13975" b="63"/>
            <a:stretch>
              <a:fillRect/>
            </a:stretch>
          </p:blipFill>
          <p:spPr bwMode="auto">
            <a:xfrm>
              <a:off x="3877267" y="2942106"/>
              <a:ext cx="2840020" cy="2840020"/>
            </a:xfrm>
            <a:custGeom>
              <a:avLst/>
              <a:gdLst>
                <a:gd name="connsiteX0" fmla="*/ 1420010 w 2840020"/>
                <a:gd name="connsiteY0" fmla="*/ 0 h 2840020"/>
                <a:gd name="connsiteX1" fmla="*/ 2840020 w 2840020"/>
                <a:gd name="connsiteY1" fmla="*/ 1420010 h 2840020"/>
                <a:gd name="connsiteX2" fmla="*/ 1420010 w 2840020"/>
                <a:gd name="connsiteY2" fmla="*/ 2840020 h 2840020"/>
                <a:gd name="connsiteX3" fmla="*/ 0 w 2840020"/>
                <a:gd name="connsiteY3" fmla="*/ 1420010 h 2840020"/>
                <a:gd name="connsiteX4" fmla="*/ 1420010 w 2840020"/>
                <a:gd name="connsiteY4" fmla="*/ 0 h 284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0020" h="2840020">
                  <a:moveTo>
                    <a:pt x="1420010" y="0"/>
                  </a:moveTo>
                  <a:cubicBezTo>
                    <a:pt x="2204260" y="0"/>
                    <a:pt x="2840020" y="635760"/>
                    <a:pt x="2840020" y="1420010"/>
                  </a:cubicBezTo>
                  <a:cubicBezTo>
                    <a:pt x="2840020" y="2204260"/>
                    <a:pt x="2204260" y="2840020"/>
                    <a:pt x="1420010" y="2840020"/>
                  </a:cubicBezTo>
                  <a:cubicBezTo>
                    <a:pt x="635760" y="2840020"/>
                    <a:pt x="0" y="2204260"/>
                    <a:pt x="0" y="1420010"/>
                  </a:cubicBezTo>
                  <a:cubicBezTo>
                    <a:pt x="0" y="635760"/>
                    <a:pt x="635760" y="0"/>
                    <a:pt x="1420010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8" name="타원 2107">
              <a:extLst>
                <a:ext uri="{FF2B5EF4-FFF2-40B4-BE49-F238E27FC236}">
                  <a16:creationId xmlns:a16="http://schemas.microsoft.com/office/drawing/2014/main" id="{78EE663C-CFDE-4256-2DC7-105CD3F91E76}"/>
                </a:ext>
              </a:extLst>
            </p:cNvPr>
            <p:cNvSpPr/>
            <p:nvPr/>
          </p:nvSpPr>
          <p:spPr>
            <a:xfrm>
              <a:off x="3877267" y="2942106"/>
              <a:ext cx="2840020" cy="2840020"/>
            </a:xfrm>
            <a:prstGeom prst="ellipse">
              <a:avLst/>
            </a:prstGeom>
            <a:solidFill>
              <a:srgbClr val="2A2A2A">
                <a:alpha val="70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09" name="그룹 2108">
              <a:extLst>
                <a:ext uri="{FF2B5EF4-FFF2-40B4-BE49-F238E27FC236}">
                  <a16:creationId xmlns:a16="http://schemas.microsoft.com/office/drawing/2014/main" id="{5E0251D9-5D9B-847D-9409-93E2E319FDA2}"/>
                </a:ext>
              </a:extLst>
            </p:cNvPr>
            <p:cNvGrpSpPr/>
            <p:nvPr/>
          </p:nvGrpSpPr>
          <p:grpSpPr>
            <a:xfrm>
              <a:off x="5121388" y="5555421"/>
              <a:ext cx="351769" cy="674800"/>
              <a:chOff x="4945445" y="5623423"/>
              <a:chExt cx="679680" cy="1303834"/>
            </a:xfrm>
          </p:grpSpPr>
          <p:sp>
            <p:nvSpPr>
              <p:cNvPr id="2092" name="자유형: 도형 2091">
                <a:extLst>
                  <a:ext uri="{FF2B5EF4-FFF2-40B4-BE49-F238E27FC236}">
                    <a16:creationId xmlns:a16="http://schemas.microsoft.com/office/drawing/2014/main" id="{C250CC62-E3AD-2F52-7CF9-28F3C2878EB9}"/>
                  </a:ext>
                </a:extLst>
              </p:cNvPr>
              <p:cNvSpPr/>
              <p:nvPr/>
            </p:nvSpPr>
            <p:spPr>
              <a:xfrm rot="18900000">
                <a:off x="4945447" y="5623423"/>
                <a:ext cx="679678" cy="679678"/>
              </a:xfrm>
              <a:custGeom>
                <a:avLst/>
                <a:gdLst>
                  <a:gd name="connsiteX0" fmla="*/ 232114 w 679678"/>
                  <a:gd name="connsiteY0" fmla="*/ 39824 h 679678"/>
                  <a:gd name="connsiteX1" fmla="*/ 271938 w 679678"/>
                  <a:gd name="connsiteY1" fmla="*/ 135969 h 679678"/>
                  <a:gd name="connsiteX2" fmla="*/ 271938 w 679678"/>
                  <a:gd name="connsiteY2" fmla="*/ 407740 h 679678"/>
                  <a:gd name="connsiteX3" fmla="*/ 543709 w 679678"/>
                  <a:gd name="connsiteY3" fmla="*/ 407740 h 679678"/>
                  <a:gd name="connsiteX4" fmla="*/ 679678 w 679678"/>
                  <a:gd name="connsiteY4" fmla="*/ 543709 h 679678"/>
                  <a:gd name="connsiteX5" fmla="*/ 543709 w 679678"/>
                  <a:gd name="connsiteY5" fmla="*/ 679678 h 679678"/>
                  <a:gd name="connsiteX6" fmla="*/ 135969 w 679678"/>
                  <a:gd name="connsiteY6" fmla="*/ 679678 h 679678"/>
                  <a:gd name="connsiteX7" fmla="*/ 39824 w 679678"/>
                  <a:gd name="connsiteY7" fmla="*/ 639854 h 679678"/>
                  <a:gd name="connsiteX8" fmla="*/ 39824 w 679678"/>
                  <a:gd name="connsiteY8" fmla="*/ 639854 h 679678"/>
                  <a:gd name="connsiteX9" fmla="*/ 39824 w 679678"/>
                  <a:gd name="connsiteY9" fmla="*/ 639854 h 679678"/>
                  <a:gd name="connsiteX10" fmla="*/ 0 w 679678"/>
                  <a:gd name="connsiteY10" fmla="*/ 543709 h 679678"/>
                  <a:gd name="connsiteX11" fmla="*/ 0 w 679678"/>
                  <a:gd name="connsiteY11" fmla="*/ 135969 h 679678"/>
                  <a:gd name="connsiteX12" fmla="*/ 135969 w 679678"/>
                  <a:gd name="connsiteY12" fmla="*/ 0 h 679678"/>
                  <a:gd name="connsiteX13" fmla="*/ 232114 w 679678"/>
                  <a:gd name="connsiteY13" fmla="*/ 39824 h 67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678" h="679678">
                    <a:moveTo>
                      <a:pt x="232114" y="39824"/>
                    </a:moveTo>
                    <a:cubicBezTo>
                      <a:pt x="256719" y="64430"/>
                      <a:pt x="271938" y="98422"/>
                      <a:pt x="271938" y="135969"/>
                    </a:cubicBezTo>
                    <a:lnTo>
                      <a:pt x="271938" y="407740"/>
                    </a:lnTo>
                    <a:lnTo>
                      <a:pt x="543709" y="407740"/>
                    </a:lnTo>
                    <a:cubicBezTo>
                      <a:pt x="618803" y="407740"/>
                      <a:pt x="679678" y="468615"/>
                      <a:pt x="679678" y="543709"/>
                    </a:cubicBezTo>
                    <a:cubicBezTo>
                      <a:pt x="679678" y="618803"/>
                      <a:pt x="618803" y="679678"/>
                      <a:pt x="543709" y="679678"/>
                    </a:cubicBezTo>
                    <a:lnTo>
                      <a:pt x="135969" y="679678"/>
                    </a:lnTo>
                    <a:cubicBezTo>
                      <a:pt x="98422" y="679678"/>
                      <a:pt x="64430" y="664459"/>
                      <a:pt x="39824" y="639854"/>
                    </a:cubicBezTo>
                    <a:lnTo>
                      <a:pt x="39824" y="639854"/>
                    </a:lnTo>
                    <a:lnTo>
                      <a:pt x="39824" y="639854"/>
                    </a:lnTo>
                    <a:cubicBezTo>
                      <a:pt x="15219" y="615248"/>
                      <a:pt x="0" y="581256"/>
                      <a:pt x="0" y="543709"/>
                    </a:cubicBezTo>
                    <a:lnTo>
                      <a:pt x="0" y="135969"/>
                    </a:lnTo>
                    <a:cubicBezTo>
                      <a:pt x="0" y="60875"/>
                      <a:pt x="60875" y="0"/>
                      <a:pt x="135969" y="0"/>
                    </a:cubicBezTo>
                    <a:cubicBezTo>
                      <a:pt x="173516" y="0"/>
                      <a:pt x="207508" y="15219"/>
                      <a:pt x="232114" y="39824"/>
                    </a:cubicBezTo>
                    <a:close/>
                  </a:path>
                </a:pathLst>
              </a:custGeom>
              <a:gradFill flip="none" rotWithShape="1">
                <a:gsLst>
                  <a:gs pos="78000">
                    <a:srgbClr val="F3F9FD">
                      <a:alpha val="86000"/>
                    </a:srgbClr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rgbClr val="F78535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3" name="자유형: 도형 2092">
                <a:extLst>
                  <a:ext uri="{FF2B5EF4-FFF2-40B4-BE49-F238E27FC236}">
                    <a16:creationId xmlns:a16="http://schemas.microsoft.com/office/drawing/2014/main" id="{87CC7B3D-8F0E-C710-4A18-4FF88140C300}"/>
                  </a:ext>
                </a:extLst>
              </p:cNvPr>
              <p:cNvSpPr/>
              <p:nvPr/>
            </p:nvSpPr>
            <p:spPr>
              <a:xfrm rot="18900000">
                <a:off x="4945445" y="6247579"/>
                <a:ext cx="679678" cy="679678"/>
              </a:xfrm>
              <a:custGeom>
                <a:avLst/>
                <a:gdLst>
                  <a:gd name="connsiteX0" fmla="*/ 232114 w 679678"/>
                  <a:gd name="connsiteY0" fmla="*/ 39824 h 679678"/>
                  <a:gd name="connsiteX1" fmla="*/ 271938 w 679678"/>
                  <a:gd name="connsiteY1" fmla="*/ 135969 h 679678"/>
                  <a:gd name="connsiteX2" fmla="*/ 271938 w 679678"/>
                  <a:gd name="connsiteY2" fmla="*/ 407740 h 679678"/>
                  <a:gd name="connsiteX3" fmla="*/ 543709 w 679678"/>
                  <a:gd name="connsiteY3" fmla="*/ 407740 h 679678"/>
                  <a:gd name="connsiteX4" fmla="*/ 679678 w 679678"/>
                  <a:gd name="connsiteY4" fmla="*/ 543709 h 679678"/>
                  <a:gd name="connsiteX5" fmla="*/ 543709 w 679678"/>
                  <a:gd name="connsiteY5" fmla="*/ 679678 h 679678"/>
                  <a:gd name="connsiteX6" fmla="*/ 135969 w 679678"/>
                  <a:gd name="connsiteY6" fmla="*/ 679678 h 679678"/>
                  <a:gd name="connsiteX7" fmla="*/ 39824 w 679678"/>
                  <a:gd name="connsiteY7" fmla="*/ 639854 h 679678"/>
                  <a:gd name="connsiteX8" fmla="*/ 39824 w 679678"/>
                  <a:gd name="connsiteY8" fmla="*/ 639854 h 679678"/>
                  <a:gd name="connsiteX9" fmla="*/ 39824 w 679678"/>
                  <a:gd name="connsiteY9" fmla="*/ 639854 h 679678"/>
                  <a:gd name="connsiteX10" fmla="*/ 0 w 679678"/>
                  <a:gd name="connsiteY10" fmla="*/ 543709 h 679678"/>
                  <a:gd name="connsiteX11" fmla="*/ 0 w 679678"/>
                  <a:gd name="connsiteY11" fmla="*/ 135969 h 679678"/>
                  <a:gd name="connsiteX12" fmla="*/ 135969 w 679678"/>
                  <a:gd name="connsiteY12" fmla="*/ 0 h 679678"/>
                  <a:gd name="connsiteX13" fmla="*/ 232114 w 679678"/>
                  <a:gd name="connsiteY13" fmla="*/ 39824 h 67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9678" h="679678">
                    <a:moveTo>
                      <a:pt x="232114" y="39824"/>
                    </a:moveTo>
                    <a:cubicBezTo>
                      <a:pt x="256719" y="64430"/>
                      <a:pt x="271938" y="98422"/>
                      <a:pt x="271938" y="135969"/>
                    </a:cubicBezTo>
                    <a:lnTo>
                      <a:pt x="271938" y="407740"/>
                    </a:lnTo>
                    <a:lnTo>
                      <a:pt x="543709" y="407740"/>
                    </a:lnTo>
                    <a:cubicBezTo>
                      <a:pt x="618803" y="407740"/>
                      <a:pt x="679678" y="468615"/>
                      <a:pt x="679678" y="543709"/>
                    </a:cubicBezTo>
                    <a:cubicBezTo>
                      <a:pt x="679678" y="618803"/>
                      <a:pt x="618803" y="679678"/>
                      <a:pt x="543709" y="679678"/>
                    </a:cubicBezTo>
                    <a:lnTo>
                      <a:pt x="135969" y="679678"/>
                    </a:lnTo>
                    <a:cubicBezTo>
                      <a:pt x="98422" y="679678"/>
                      <a:pt x="64430" y="664459"/>
                      <a:pt x="39824" y="639854"/>
                    </a:cubicBezTo>
                    <a:lnTo>
                      <a:pt x="39824" y="639854"/>
                    </a:lnTo>
                    <a:lnTo>
                      <a:pt x="39824" y="639854"/>
                    </a:lnTo>
                    <a:cubicBezTo>
                      <a:pt x="15219" y="615248"/>
                      <a:pt x="0" y="581256"/>
                      <a:pt x="0" y="543709"/>
                    </a:cubicBezTo>
                    <a:lnTo>
                      <a:pt x="0" y="135969"/>
                    </a:lnTo>
                    <a:cubicBezTo>
                      <a:pt x="0" y="60875"/>
                      <a:pt x="60875" y="0"/>
                      <a:pt x="135969" y="0"/>
                    </a:cubicBezTo>
                    <a:cubicBezTo>
                      <a:pt x="173516" y="0"/>
                      <a:pt x="207508" y="15219"/>
                      <a:pt x="232114" y="39824"/>
                    </a:cubicBezTo>
                    <a:close/>
                  </a:path>
                </a:pathLst>
              </a:custGeom>
              <a:gradFill flip="none" rotWithShape="1">
                <a:gsLst>
                  <a:gs pos="78000">
                    <a:srgbClr val="F3F9FD">
                      <a:alpha val="86000"/>
                    </a:srgbClr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rgbClr val="F78535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D4468229-2455-29D6-3D26-6BE4961D7DED}"/>
                </a:ext>
              </a:extLst>
            </p:cNvPr>
            <p:cNvSpPr/>
            <p:nvPr/>
          </p:nvSpPr>
          <p:spPr>
            <a:xfrm>
              <a:off x="4163441" y="3296003"/>
              <a:ext cx="2267673" cy="267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rPr>
                <a:t>사진 </a:t>
              </a:r>
              <a:r>
                <a:rPr lang="ko-KR" altLang="en-US" sz="1400" dirty="0" err="1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rPr>
                <a:t>한컷으로</a:t>
              </a:r>
              <a:r>
                <a:rPr lang="ko-KR" altLang="en-US" sz="1400" dirty="0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rPr>
                <a:t> 정보가 쏙쏙</a:t>
              </a:r>
              <a:r>
                <a:rPr lang="en-US" altLang="ko-KR" sz="1400" dirty="0">
                  <a:solidFill>
                    <a:schemeClr val="tx1"/>
                  </a:solidFill>
                  <a:latin typeface="페이퍼로지 8 ExtraBold" pitchFamily="2" charset="-127"/>
                  <a:ea typeface="페이퍼로지 8 ExtraBold" pitchFamily="2" charset="-127"/>
                </a:rPr>
                <a:t>!</a:t>
              </a:r>
              <a:endParaRPr lang="ko-KR" altLang="en-US" sz="1400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endParaRPr>
            </a:p>
          </p:txBody>
        </p:sp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95252676-3604-B531-5B6E-74FB422907C4}"/>
                </a:ext>
              </a:extLst>
            </p:cNvPr>
            <p:cNvSpPr/>
            <p:nvPr/>
          </p:nvSpPr>
          <p:spPr>
            <a:xfrm>
              <a:off x="4163441" y="4069600"/>
              <a:ext cx="2267673" cy="7513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페이퍼로지 8 ExtraBold" pitchFamily="2" charset="-127"/>
                  <a:ea typeface="페이퍼로지 8 ExtraBold" pitchFamily="2" charset="-127"/>
                </a:rPr>
                <a:t>이미지 </a:t>
              </a:r>
              <a:endParaRPr lang="en-US" altLang="ko-KR" sz="36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endParaRPr>
            </a:p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페이퍼로지 8 ExtraBold" pitchFamily="2" charset="-127"/>
                  <a:ea typeface="페이퍼로지 8 ExtraBold" pitchFamily="2" charset="-127"/>
                </a:rPr>
                <a:t>분석 </a:t>
              </a:r>
              <a:r>
                <a:rPr lang="en-US" altLang="ko-KR" sz="3600" dirty="0">
                  <a:solidFill>
                    <a:schemeClr val="bg1"/>
                  </a:solidFill>
                  <a:latin typeface="페이퍼로지 8 ExtraBold" pitchFamily="2" charset="-127"/>
                  <a:ea typeface="페이퍼로지 8 ExtraBold" pitchFamily="2" charset="-127"/>
                </a:rPr>
                <a:t>AI</a:t>
              </a:r>
              <a:endParaRPr lang="ko-KR" altLang="en-US" sz="36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endParaRPr>
            </a:p>
          </p:txBody>
        </p:sp>
      </p:grp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84516C7E-F34E-2113-329A-E4F0DF7F1866}"/>
              </a:ext>
            </a:extLst>
          </p:cNvPr>
          <p:cNvSpPr/>
          <p:nvPr/>
        </p:nvSpPr>
        <p:spPr>
          <a:xfrm>
            <a:off x="7264180" y="3401930"/>
            <a:ext cx="3106057" cy="430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8 ExtraBold" pitchFamily="2" charset="-127"/>
                <a:ea typeface="페이퍼로지 8 ExtraBold" pitchFamily="2" charset="-127"/>
              </a:rPr>
              <a:t>OUPUT</a:t>
            </a:r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4BD3230F-C9CE-D3B1-59A5-C2321A7DDB45}"/>
              </a:ext>
            </a:extLst>
          </p:cNvPr>
          <p:cNvSpPr/>
          <p:nvPr/>
        </p:nvSpPr>
        <p:spPr>
          <a:xfrm>
            <a:off x="7337458" y="3855334"/>
            <a:ext cx="3106057" cy="430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페이퍼로지 4 Regular" pitchFamily="2" charset="-127"/>
                <a:ea typeface="페이퍼로지 4 Regular" pitchFamily="2" charset="-127"/>
              </a:rPr>
              <a:t>이미지 기반 추출 </a:t>
            </a:r>
            <a:r>
              <a:rPr lang="en-US" altLang="ko-KR" dirty="0">
                <a:solidFill>
                  <a:sysClr val="windowText" lastClr="000000"/>
                </a:solidFill>
                <a:latin typeface="페이퍼로지 4 Regular" pitchFamily="2" charset="-127"/>
                <a:ea typeface="페이퍼로지 4 Regular" pitchFamily="2" charset="-127"/>
              </a:rPr>
              <a:t>DATA</a:t>
            </a:r>
            <a:endParaRPr lang="ko-KR" altLang="en-US" dirty="0">
              <a:solidFill>
                <a:sysClr val="windowText" lastClr="000000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309997BC-24E4-1DB3-D787-B57462C81D52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&lt;1&gt;</a:t>
            </a:r>
            <a:endParaRPr lang="ko-KR" altLang="en-US" sz="1100" dirty="0"/>
          </a:p>
        </p:txBody>
      </p:sp>
      <p:pic>
        <p:nvPicPr>
          <p:cNvPr id="2113" name="그림 2112">
            <a:extLst>
              <a:ext uri="{FF2B5EF4-FFF2-40B4-BE49-F238E27FC236}">
                <a16:creationId xmlns:a16="http://schemas.microsoft.com/office/drawing/2014/main" id="{47771F06-97DE-1F73-1194-7A8FBF28D62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2124" y="79664"/>
            <a:ext cx="2352779" cy="7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6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07699-BAE1-FC2D-17D7-B3844902D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직사각형 2083">
            <a:extLst>
              <a:ext uri="{FF2B5EF4-FFF2-40B4-BE49-F238E27FC236}">
                <a16:creationId xmlns:a16="http://schemas.microsoft.com/office/drawing/2014/main" id="{7C177647-C426-A9AE-483E-30738F88C304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2085" name="직선 연결선 2084">
            <a:extLst>
              <a:ext uri="{FF2B5EF4-FFF2-40B4-BE49-F238E27FC236}">
                <a16:creationId xmlns:a16="http://schemas.microsoft.com/office/drawing/2014/main" id="{04894AA8-092E-4024-57BF-F1BF324D5DA7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6" name="사각형: 둥근 모서리 2085">
            <a:extLst>
              <a:ext uri="{FF2B5EF4-FFF2-40B4-BE49-F238E27FC236}">
                <a16:creationId xmlns:a16="http://schemas.microsoft.com/office/drawing/2014/main" id="{2D47366F-EA54-ECE0-47BF-0E0239D7992F}"/>
              </a:ext>
            </a:extLst>
          </p:cNvPr>
          <p:cNvSpPr/>
          <p:nvPr/>
        </p:nvSpPr>
        <p:spPr>
          <a:xfrm>
            <a:off x="436336" y="672703"/>
            <a:ext cx="2078264" cy="304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7" name="직사각형 2086">
            <a:extLst>
              <a:ext uri="{FF2B5EF4-FFF2-40B4-BE49-F238E27FC236}">
                <a16:creationId xmlns:a16="http://schemas.microsoft.com/office/drawing/2014/main" id="{21830E16-429D-7C91-E8C2-9D96DC14A535}"/>
              </a:ext>
            </a:extLst>
          </p:cNvPr>
          <p:cNvSpPr/>
          <p:nvPr/>
        </p:nvSpPr>
        <p:spPr>
          <a:xfrm>
            <a:off x="1025869" y="688849"/>
            <a:ext cx="1408176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사례 분석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088" name="자유형: 도형 2087">
            <a:extLst>
              <a:ext uri="{FF2B5EF4-FFF2-40B4-BE49-F238E27FC236}">
                <a16:creationId xmlns:a16="http://schemas.microsoft.com/office/drawing/2014/main" id="{7439A395-16F0-04F9-1C91-4B9A16964E0D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9" name="직사각형 2088">
            <a:extLst>
              <a:ext uri="{FF2B5EF4-FFF2-40B4-BE49-F238E27FC236}">
                <a16:creationId xmlns:a16="http://schemas.microsoft.com/office/drawing/2014/main" id="{31A65FC3-295E-8EA7-E532-FA4CEF68A157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02</a:t>
            </a:r>
          </a:p>
        </p:txBody>
      </p:sp>
      <p:sp>
        <p:nvSpPr>
          <p:cNvPr id="2091" name="직사각형 2090">
            <a:extLst>
              <a:ext uri="{FF2B5EF4-FFF2-40B4-BE49-F238E27FC236}">
                <a16:creationId xmlns:a16="http://schemas.microsoft.com/office/drawing/2014/main" id="{ABF71C3B-F3AA-A073-E965-D55141F2D512}"/>
              </a:ext>
            </a:extLst>
          </p:cNvPr>
          <p:cNvSpPr/>
          <p:nvPr/>
        </p:nvSpPr>
        <p:spPr>
          <a:xfrm>
            <a:off x="389280" y="1621163"/>
            <a:ext cx="9913257" cy="870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시스템 개발 참조 사례</a:t>
            </a:r>
            <a:endParaRPr lang="en-US" altLang="ko-KR" sz="3200" dirty="0">
              <a:solidFill>
                <a:srgbClr val="2A2A2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현재 시중에 </a:t>
            </a:r>
            <a:r>
              <a:rPr lang="ko-KR" altLang="en-US" sz="2000" dirty="0" err="1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오픈된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 유사 사례들을 통해 만나보는 이미지 </a:t>
            </a:r>
            <a:r>
              <a:rPr lang="ko-KR" altLang="en-US" sz="2000" dirty="0" err="1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딥러닝의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 현황</a:t>
            </a:r>
          </a:p>
        </p:txBody>
      </p:sp>
      <p:grpSp>
        <p:nvGrpSpPr>
          <p:cNvPr id="2092" name="그룹 2091">
            <a:extLst>
              <a:ext uri="{FF2B5EF4-FFF2-40B4-BE49-F238E27FC236}">
                <a16:creationId xmlns:a16="http://schemas.microsoft.com/office/drawing/2014/main" id="{F17D139C-A88E-7A66-8524-25E4F335E974}"/>
              </a:ext>
            </a:extLst>
          </p:cNvPr>
          <p:cNvGrpSpPr/>
          <p:nvPr/>
        </p:nvGrpSpPr>
        <p:grpSpPr>
          <a:xfrm>
            <a:off x="493488" y="1523249"/>
            <a:ext cx="349477" cy="97912"/>
            <a:chOff x="493486" y="1436289"/>
            <a:chExt cx="602240" cy="168729"/>
          </a:xfrm>
        </p:grpSpPr>
        <p:sp>
          <p:nvSpPr>
            <p:cNvPr id="2093" name="타원 2092">
              <a:extLst>
                <a:ext uri="{FF2B5EF4-FFF2-40B4-BE49-F238E27FC236}">
                  <a16:creationId xmlns:a16="http://schemas.microsoft.com/office/drawing/2014/main" id="{CBE8B942-9364-CDE9-BB2D-5CC44914B7CD}"/>
                </a:ext>
              </a:extLst>
            </p:cNvPr>
            <p:cNvSpPr/>
            <p:nvPr/>
          </p:nvSpPr>
          <p:spPr>
            <a:xfrm>
              <a:off x="493486" y="1436289"/>
              <a:ext cx="168729" cy="168729"/>
            </a:xfrm>
            <a:prstGeom prst="ellipse">
              <a:avLst/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4" name="타원 2093">
              <a:extLst>
                <a:ext uri="{FF2B5EF4-FFF2-40B4-BE49-F238E27FC236}">
                  <a16:creationId xmlns:a16="http://schemas.microsoft.com/office/drawing/2014/main" id="{46CCB375-6276-A5EA-70A3-A76DBA069846}"/>
                </a:ext>
              </a:extLst>
            </p:cNvPr>
            <p:cNvSpPr/>
            <p:nvPr/>
          </p:nvSpPr>
          <p:spPr>
            <a:xfrm>
              <a:off x="710242" y="1436289"/>
              <a:ext cx="168729" cy="168729"/>
            </a:xfrm>
            <a:prstGeom prst="ellipse">
              <a:avLst/>
            </a:prstGeom>
            <a:solidFill>
              <a:srgbClr val="9A8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5" name="타원 2094">
              <a:extLst>
                <a:ext uri="{FF2B5EF4-FFF2-40B4-BE49-F238E27FC236}">
                  <a16:creationId xmlns:a16="http://schemas.microsoft.com/office/drawing/2014/main" id="{7FB82682-8D5F-BCFA-2381-C62DBD3D089B}"/>
                </a:ext>
              </a:extLst>
            </p:cNvPr>
            <p:cNvSpPr/>
            <p:nvPr/>
          </p:nvSpPr>
          <p:spPr>
            <a:xfrm>
              <a:off x="926997" y="1436289"/>
              <a:ext cx="168729" cy="1687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6" name="직사각형 2095">
            <a:extLst>
              <a:ext uri="{FF2B5EF4-FFF2-40B4-BE49-F238E27FC236}">
                <a16:creationId xmlns:a16="http://schemas.microsoft.com/office/drawing/2014/main" id="{5472F2A2-309E-A40A-3A17-68854F058FB5}"/>
              </a:ext>
            </a:extLst>
          </p:cNvPr>
          <p:cNvSpPr/>
          <p:nvPr/>
        </p:nvSpPr>
        <p:spPr>
          <a:xfrm>
            <a:off x="-1" y="3028950"/>
            <a:ext cx="10691813" cy="4005898"/>
          </a:xfrm>
          <a:prstGeom prst="rect">
            <a:avLst/>
          </a:prstGeom>
          <a:solidFill>
            <a:srgbClr val="FCD2B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12" name="그룹 2111">
            <a:extLst>
              <a:ext uri="{FF2B5EF4-FFF2-40B4-BE49-F238E27FC236}">
                <a16:creationId xmlns:a16="http://schemas.microsoft.com/office/drawing/2014/main" id="{A35C4B89-AA63-B843-3C37-2C00CFBE91BF}"/>
              </a:ext>
            </a:extLst>
          </p:cNvPr>
          <p:cNvGrpSpPr/>
          <p:nvPr/>
        </p:nvGrpSpPr>
        <p:grpSpPr>
          <a:xfrm>
            <a:off x="526007" y="3364285"/>
            <a:ext cx="1040476" cy="449777"/>
            <a:chOff x="436336" y="3577602"/>
            <a:chExt cx="1040476" cy="449777"/>
          </a:xfrm>
        </p:grpSpPr>
        <p:sp>
          <p:nvSpPr>
            <p:cNvPr id="2098" name="사각형: 둥근 모서리 2097">
              <a:extLst>
                <a:ext uri="{FF2B5EF4-FFF2-40B4-BE49-F238E27FC236}">
                  <a16:creationId xmlns:a16="http://schemas.microsoft.com/office/drawing/2014/main" id="{FEF63E4E-DBEC-C33E-69F3-2F3964519BE4}"/>
                </a:ext>
              </a:extLst>
            </p:cNvPr>
            <p:cNvSpPr/>
            <p:nvPr/>
          </p:nvSpPr>
          <p:spPr>
            <a:xfrm>
              <a:off x="436336" y="3577602"/>
              <a:ext cx="1040476" cy="449777"/>
            </a:xfrm>
            <a:prstGeom prst="roundRect">
              <a:avLst>
                <a:gd name="adj" fmla="val 11983"/>
              </a:avLst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5" name="직사각형 2104">
              <a:extLst>
                <a:ext uri="{FF2B5EF4-FFF2-40B4-BE49-F238E27FC236}">
                  <a16:creationId xmlns:a16="http://schemas.microsoft.com/office/drawing/2014/main" id="{627DAF31-DB7B-1243-AE63-B9A3F721E328}"/>
                </a:ext>
              </a:extLst>
            </p:cNvPr>
            <p:cNvSpPr/>
            <p:nvPr/>
          </p:nvSpPr>
          <p:spPr>
            <a:xfrm>
              <a:off x="549535" y="3619063"/>
              <a:ext cx="811406" cy="376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01</a:t>
              </a:r>
            </a:p>
          </p:txBody>
        </p:sp>
      </p:grpSp>
      <p:sp>
        <p:nvSpPr>
          <p:cNvPr id="2102" name="직사각형 2101">
            <a:extLst>
              <a:ext uri="{FF2B5EF4-FFF2-40B4-BE49-F238E27FC236}">
                <a16:creationId xmlns:a16="http://schemas.microsoft.com/office/drawing/2014/main" id="{04946555-A4D8-E4C4-68AC-D0730915B8BB}"/>
              </a:ext>
            </a:extLst>
          </p:cNvPr>
          <p:cNvSpPr/>
          <p:nvPr/>
        </p:nvSpPr>
        <p:spPr>
          <a:xfrm>
            <a:off x="526007" y="3857329"/>
            <a:ext cx="1040476" cy="53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Google</a:t>
            </a:r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Lens</a:t>
            </a:r>
          </a:p>
        </p:txBody>
      </p:sp>
      <p:sp>
        <p:nvSpPr>
          <p:cNvPr id="2107" name="직사각형 2106">
            <a:extLst>
              <a:ext uri="{FF2B5EF4-FFF2-40B4-BE49-F238E27FC236}">
                <a16:creationId xmlns:a16="http://schemas.microsoft.com/office/drawing/2014/main" id="{1623C1A8-9DE8-6725-A90F-FA789D3B528E}"/>
              </a:ext>
            </a:extLst>
          </p:cNvPr>
          <p:cNvSpPr/>
          <p:nvPr/>
        </p:nvSpPr>
        <p:spPr>
          <a:xfrm>
            <a:off x="1590011" y="3379350"/>
            <a:ext cx="2194380" cy="1040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사진 속 사물 인식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을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통해 </a:t>
            </a:r>
            <a:r>
              <a:rPr lang="ko-KR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음식 이름, 장소, 재료, 유사 이미지 등 검색 결과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를 제공하는 시스템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2116" name="그림 2115" descr="아이폰의 구글 앱에서 구글 렌즈 사용하기 - Mac In June">
            <a:extLst>
              <a:ext uri="{FF2B5EF4-FFF2-40B4-BE49-F238E27FC236}">
                <a16:creationId xmlns:a16="http://schemas.microsoft.com/office/drawing/2014/main" id="{E6C7ED4B-4DBA-3CF6-CD9B-F31ADE47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9852" r="13647" b="34631"/>
          <a:stretch>
            <a:fillRect/>
          </a:stretch>
        </p:blipFill>
        <p:spPr bwMode="auto">
          <a:xfrm>
            <a:off x="3621434" y="3364285"/>
            <a:ext cx="1595437" cy="1031236"/>
          </a:xfrm>
          <a:custGeom>
            <a:avLst/>
            <a:gdLst>
              <a:gd name="connsiteX0" fmla="*/ 0 w 1595437"/>
              <a:gd name="connsiteY0" fmla="*/ 0 h 1031236"/>
              <a:gd name="connsiteX1" fmla="*/ 1595437 w 1595437"/>
              <a:gd name="connsiteY1" fmla="*/ 0 h 1031236"/>
              <a:gd name="connsiteX2" fmla="*/ 1595437 w 1595437"/>
              <a:gd name="connsiteY2" fmla="*/ 1031236 h 1031236"/>
              <a:gd name="connsiteX3" fmla="*/ 0 w 1595437"/>
              <a:gd name="connsiteY3" fmla="*/ 1031236 h 10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437" h="1031236">
                <a:moveTo>
                  <a:pt x="0" y="0"/>
                </a:moveTo>
                <a:lnTo>
                  <a:pt x="1595437" y="0"/>
                </a:lnTo>
                <a:lnTo>
                  <a:pt x="1595437" y="1031236"/>
                </a:lnTo>
                <a:lnTo>
                  <a:pt x="0" y="10312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18" name="직선 연결선 2117">
            <a:extLst>
              <a:ext uri="{FF2B5EF4-FFF2-40B4-BE49-F238E27FC236}">
                <a16:creationId xmlns:a16="http://schemas.microsoft.com/office/drawing/2014/main" id="{0AEF76C3-B8B3-06C0-F240-F4F2439FC08C}"/>
              </a:ext>
            </a:extLst>
          </p:cNvPr>
          <p:cNvCxnSpPr>
            <a:cxnSpLocks/>
          </p:cNvCxnSpPr>
          <p:nvPr/>
        </p:nvCxnSpPr>
        <p:spPr>
          <a:xfrm>
            <a:off x="201386" y="4765305"/>
            <a:ext cx="10289040" cy="0"/>
          </a:xfrm>
          <a:prstGeom prst="line">
            <a:avLst/>
          </a:prstGeom>
          <a:ln w="3175">
            <a:solidFill>
              <a:srgbClr val="9A8B8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19" name="그룹 2118">
            <a:extLst>
              <a:ext uri="{FF2B5EF4-FFF2-40B4-BE49-F238E27FC236}">
                <a16:creationId xmlns:a16="http://schemas.microsoft.com/office/drawing/2014/main" id="{2A21F45B-E2A0-65A9-A987-39D6E03E8676}"/>
              </a:ext>
            </a:extLst>
          </p:cNvPr>
          <p:cNvGrpSpPr/>
          <p:nvPr/>
        </p:nvGrpSpPr>
        <p:grpSpPr>
          <a:xfrm>
            <a:off x="5611673" y="3364285"/>
            <a:ext cx="1040476" cy="449777"/>
            <a:chOff x="436336" y="3577602"/>
            <a:chExt cx="1040476" cy="449777"/>
          </a:xfrm>
        </p:grpSpPr>
        <p:sp>
          <p:nvSpPr>
            <p:cNvPr id="2120" name="사각형: 둥근 모서리 2119">
              <a:extLst>
                <a:ext uri="{FF2B5EF4-FFF2-40B4-BE49-F238E27FC236}">
                  <a16:creationId xmlns:a16="http://schemas.microsoft.com/office/drawing/2014/main" id="{48D3B87B-81A2-81F7-AD89-4FF2E268B523}"/>
                </a:ext>
              </a:extLst>
            </p:cNvPr>
            <p:cNvSpPr/>
            <p:nvPr/>
          </p:nvSpPr>
          <p:spPr>
            <a:xfrm>
              <a:off x="436336" y="3577602"/>
              <a:ext cx="1040476" cy="449777"/>
            </a:xfrm>
            <a:prstGeom prst="roundRect">
              <a:avLst>
                <a:gd name="adj" fmla="val 11983"/>
              </a:avLst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21" name="직사각형 2120">
              <a:extLst>
                <a:ext uri="{FF2B5EF4-FFF2-40B4-BE49-F238E27FC236}">
                  <a16:creationId xmlns:a16="http://schemas.microsoft.com/office/drawing/2014/main" id="{D92813AC-D9A1-210D-F423-22DD185A27AB}"/>
                </a:ext>
              </a:extLst>
            </p:cNvPr>
            <p:cNvSpPr/>
            <p:nvPr/>
          </p:nvSpPr>
          <p:spPr>
            <a:xfrm>
              <a:off x="549535" y="3619063"/>
              <a:ext cx="811406" cy="376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02</a:t>
              </a:r>
            </a:p>
          </p:txBody>
        </p:sp>
      </p:grpSp>
      <p:sp>
        <p:nvSpPr>
          <p:cNvPr id="2122" name="직사각형 2121">
            <a:extLst>
              <a:ext uri="{FF2B5EF4-FFF2-40B4-BE49-F238E27FC236}">
                <a16:creationId xmlns:a16="http://schemas.microsoft.com/office/drawing/2014/main" id="{9DA9B7A8-FE8E-1670-7316-DE7841FC5325}"/>
              </a:ext>
            </a:extLst>
          </p:cNvPr>
          <p:cNvSpPr/>
          <p:nvPr/>
        </p:nvSpPr>
        <p:spPr>
          <a:xfrm>
            <a:off x="5463798" y="3857329"/>
            <a:ext cx="1336226" cy="538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네이버 </a:t>
            </a:r>
            <a:endParaRPr lang="en-US" altLang="ko-KR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스마트 렌즈</a:t>
            </a:r>
            <a:endParaRPr lang="en-US" altLang="ko-KR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123" name="직사각형 2122">
            <a:extLst>
              <a:ext uri="{FF2B5EF4-FFF2-40B4-BE49-F238E27FC236}">
                <a16:creationId xmlns:a16="http://schemas.microsoft.com/office/drawing/2014/main" id="{84990B1F-1038-85FC-FF78-5737F436BB71}"/>
              </a:ext>
            </a:extLst>
          </p:cNvPr>
          <p:cNvSpPr/>
          <p:nvPr/>
        </p:nvSpPr>
        <p:spPr>
          <a:xfrm>
            <a:off x="6675677" y="3379350"/>
            <a:ext cx="2194380" cy="1040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음식, 제품, 인물, 패션 등을 인식하여 네이버 쇼핑/검색/지도와 연동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하여 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marR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이용자의 편의성 향상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2130" name="그림 2129" descr="꽃검색 필요할 때, 스마트렌즈 활용 꿀팁 : 네이버 블로그">
            <a:extLst>
              <a:ext uri="{FF2B5EF4-FFF2-40B4-BE49-F238E27FC236}">
                <a16:creationId xmlns:a16="http://schemas.microsoft.com/office/drawing/2014/main" id="{19AE3FB5-B87F-46EB-1A30-C7FD31B5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60825" r="50000" b="8054"/>
          <a:stretch>
            <a:fillRect/>
          </a:stretch>
        </p:blipFill>
        <p:spPr bwMode="auto">
          <a:xfrm>
            <a:off x="8707100" y="3364285"/>
            <a:ext cx="1595437" cy="1031236"/>
          </a:xfrm>
          <a:custGeom>
            <a:avLst/>
            <a:gdLst>
              <a:gd name="connsiteX0" fmla="*/ 0 w 1595437"/>
              <a:gd name="connsiteY0" fmla="*/ 0 h 1031236"/>
              <a:gd name="connsiteX1" fmla="*/ 1595437 w 1595437"/>
              <a:gd name="connsiteY1" fmla="*/ 0 h 1031236"/>
              <a:gd name="connsiteX2" fmla="*/ 1595437 w 1595437"/>
              <a:gd name="connsiteY2" fmla="*/ 1031236 h 1031236"/>
              <a:gd name="connsiteX3" fmla="*/ 0 w 1595437"/>
              <a:gd name="connsiteY3" fmla="*/ 1031236 h 10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437" h="1031236">
                <a:moveTo>
                  <a:pt x="0" y="0"/>
                </a:moveTo>
                <a:lnTo>
                  <a:pt x="1595437" y="0"/>
                </a:lnTo>
                <a:lnTo>
                  <a:pt x="1595437" y="1031236"/>
                </a:lnTo>
                <a:lnTo>
                  <a:pt x="0" y="10312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31" name="직선 연결선 2130">
            <a:extLst>
              <a:ext uri="{FF2B5EF4-FFF2-40B4-BE49-F238E27FC236}">
                <a16:creationId xmlns:a16="http://schemas.microsoft.com/office/drawing/2014/main" id="{D548DF88-FD1C-3001-AEEE-34B7A914B141}"/>
              </a:ext>
            </a:extLst>
          </p:cNvPr>
          <p:cNvCxnSpPr>
            <a:cxnSpLocks/>
          </p:cNvCxnSpPr>
          <p:nvPr/>
        </p:nvCxnSpPr>
        <p:spPr>
          <a:xfrm rot="5400000">
            <a:off x="3706703" y="4917705"/>
            <a:ext cx="3278405" cy="0"/>
          </a:xfrm>
          <a:prstGeom prst="line">
            <a:avLst/>
          </a:prstGeom>
          <a:ln w="3175">
            <a:solidFill>
              <a:srgbClr val="9A8B8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00028229-E7DC-97E8-3A71-218E2214D1F0}"/>
              </a:ext>
            </a:extLst>
          </p:cNvPr>
          <p:cNvGrpSpPr/>
          <p:nvPr/>
        </p:nvGrpSpPr>
        <p:grpSpPr>
          <a:xfrm>
            <a:off x="526007" y="5003002"/>
            <a:ext cx="1040476" cy="449777"/>
            <a:chOff x="436336" y="3577602"/>
            <a:chExt cx="1040476" cy="449777"/>
          </a:xfrm>
        </p:grpSpPr>
        <p:sp>
          <p:nvSpPr>
            <p:cNvPr id="2133" name="사각형: 둥근 모서리 2132">
              <a:extLst>
                <a:ext uri="{FF2B5EF4-FFF2-40B4-BE49-F238E27FC236}">
                  <a16:creationId xmlns:a16="http://schemas.microsoft.com/office/drawing/2014/main" id="{FB271948-0AAA-1E41-A745-3AEA908DB574}"/>
                </a:ext>
              </a:extLst>
            </p:cNvPr>
            <p:cNvSpPr/>
            <p:nvPr/>
          </p:nvSpPr>
          <p:spPr>
            <a:xfrm>
              <a:off x="436336" y="3577602"/>
              <a:ext cx="1040476" cy="449777"/>
            </a:xfrm>
            <a:prstGeom prst="roundRect">
              <a:avLst>
                <a:gd name="adj" fmla="val 11983"/>
              </a:avLst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34" name="직사각형 2133">
              <a:extLst>
                <a:ext uri="{FF2B5EF4-FFF2-40B4-BE49-F238E27FC236}">
                  <a16:creationId xmlns:a16="http://schemas.microsoft.com/office/drawing/2014/main" id="{72F98AF3-3942-BB50-341C-29ED3A74AA49}"/>
                </a:ext>
              </a:extLst>
            </p:cNvPr>
            <p:cNvSpPr/>
            <p:nvPr/>
          </p:nvSpPr>
          <p:spPr>
            <a:xfrm>
              <a:off x="549535" y="3619063"/>
              <a:ext cx="811406" cy="376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03</a:t>
              </a:r>
            </a:p>
          </p:txBody>
        </p:sp>
      </p:grpSp>
      <p:sp>
        <p:nvSpPr>
          <p:cNvPr id="2135" name="직사각형 2134">
            <a:extLst>
              <a:ext uri="{FF2B5EF4-FFF2-40B4-BE49-F238E27FC236}">
                <a16:creationId xmlns:a16="http://schemas.microsoft.com/office/drawing/2014/main" id="{080682DB-C050-985E-C12A-F723C34028F5}"/>
              </a:ext>
            </a:extLst>
          </p:cNvPr>
          <p:cNvSpPr/>
          <p:nvPr/>
        </p:nvSpPr>
        <p:spPr>
          <a:xfrm>
            <a:off x="404445" y="5642690"/>
            <a:ext cx="1283600" cy="487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Amazon </a:t>
            </a:r>
            <a:r>
              <a:rPr lang="en-US" altLang="ko-KR" dirty="0" err="1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Rekognition</a:t>
            </a:r>
            <a:endParaRPr lang="en-US" altLang="ko-KR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136" name="직사각형 2135">
            <a:extLst>
              <a:ext uri="{FF2B5EF4-FFF2-40B4-BE49-F238E27FC236}">
                <a16:creationId xmlns:a16="http://schemas.microsoft.com/office/drawing/2014/main" id="{DB91D570-0EFD-BA4E-32E3-82638C0BA03F}"/>
              </a:ext>
            </a:extLst>
          </p:cNvPr>
          <p:cNvSpPr/>
          <p:nvPr/>
        </p:nvSpPr>
        <p:spPr>
          <a:xfrm>
            <a:off x="1590011" y="5018067"/>
            <a:ext cx="1909859" cy="164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이미지 분석을 위한 클라우드 기반 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서비스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사전 학습된 컴퓨터 비전 모델을 통해 이미지에서 객체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텍스트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장면 등 식별이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가능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API 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호출만으로 이미지 인식 기능 통합 가능</a:t>
            </a:r>
          </a:p>
        </p:txBody>
      </p:sp>
      <p:pic>
        <p:nvPicPr>
          <p:cNvPr id="2142" name="그림 2141" descr="Amazon Rekognition May Finally Be Audited and Ranked Alongside Other Vendors">
            <a:extLst>
              <a:ext uri="{FF2B5EF4-FFF2-40B4-BE49-F238E27FC236}">
                <a16:creationId xmlns:a16="http://schemas.microsoft.com/office/drawing/2014/main" id="{D7874A36-E3DB-5149-EC5A-E5D79B1D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t="3619" r="9688" b="3619"/>
          <a:stretch>
            <a:fillRect/>
          </a:stretch>
        </p:blipFill>
        <p:spPr bwMode="auto">
          <a:xfrm>
            <a:off x="3621434" y="5003002"/>
            <a:ext cx="1595437" cy="1031236"/>
          </a:xfrm>
          <a:custGeom>
            <a:avLst/>
            <a:gdLst>
              <a:gd name="connsiteX0" fmla="*/ 0 w 1595437"/>
              <a:gd name="connsiteY0" fmla="*/ 0 h 1031236"/>
              <a:gd name="connsiteX1" fmla="*/ 1595437 w 1595437"/>
              <a:gd name="connsiteY1" fmla="*/ 0 h 1031236"/>
              <a:gd name="connsiteX2" fmla="*/ 1595437 w 1595437"/>
              <a:gd name="connsiteY2" fmla="*/ 1031236 h 1031236"/>
              <a:gd name="connsiteX3" fmla="*/ 0 w 1595437"/>
              <a:gd name="connsiteY3" fmla="*/ 1031236 h 10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437" h="1031236">
                <a:moveTo>
                  <a:pt x="0" y="0"/>
                </a:moveTo>
                <a:lnTo>
                  <a:pt x="1595437" y="0"/>
                </a:lnTo>
                <a:lnTo>
                  <a:pt x="1595437" y="1031236"/>
                </a:lnTo>
                <a:lnTo>
                  <a:pt x="0" y="10312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43" name="그룹 2142">
            <a:extLst>
              <a:ext uri="{FF2B5EF4-FFF2-40B4-BE49-F238E27FC236}">
                <a16:creationId xmlns:a16="http://schemas.microsoft.com/office/drawing/2014/main" id="{5BF2AFE6-4CE1-1C84-BDD5-F333428B9667}"/>
              </a:ext>
            </a:extLst>
          </p:cNvPr>
          <p:cNvGrpSpPr/>
          <p:nvPr/>
        </p:nvGrpSpPr>
        <p:grpSpPr>
          <a:xfrm>
            <a:off x="5737909" y="5003002"/>
            <a:ext cx="1040476" cy="449777"/>
            <a:chOff x="436336" y="3577602"/>
            <a:chExt cx="1040476" cy="449777"/>
          </a:xfrm>
        </p:grpSpPr>
        <p:sp>
          <p:nvSpPr>
            <p:cNvPr id="2144" name="사각형: 둥근 모서리 2143">
              <a:extLst>
                <a:ext uri="{FF2B5EF4-FFF2-40B4-BE49-F238E27FC236}">
                  <a16:creationId xmlns:a16="http://schemas.microsoft.com/office/drawing/2014/main" id="{93E8C324-B4A6-5D12-C08F-5ACD5018BE19}"/>
                </a:ext>
              </a:extLst>
            </p:cNvPr>
            <p:cNvSpPr/>
            <p:nvPr/>
          </p:nvSpPr>
          <p:spPr>
            <a:xfrm>
              <a:off x="436336" y="3577602"/>
              <a:ext cx="1040476" cy="449777"/>
            </a:xfrm>
            <a:prstGeom prst="roundRect">
              <a:avLst>
                <a:gd name="adj" fmla="val 11983"/>
              </a:avLst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45" name="직사각형 2144">
              <a:extLst>
                <a:ext uri="{FF2B5EF4-FFF2-40B4-BE49-F238E27FC236}">
                  <a16:creationId xmlns:a16="http://schemas.microsoft.com/office/drawing/2014/main" id="{74702922-ADC1-2B42-1919-097EF0FD4EEF}"/>
                </a:ext>
              </a:extLst>
            </p:cNvPr>
            <p:cNvSpPr/>
            <p:nvPr/>
          </p:nvSpPr>
          <p:spPr>
            <a:xfrm>
              <a:off x="549535" y="3619063"/>
              <a:ext cx="811406" cy="3764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04</a:t>
              </a:r>
            </a:p>
          </p:txBody>
        </p:sp>
      </p:grpSp>
      <p:sp>
        <p:nvSpPr>
          <p:cNvPr id="2146" name="직사각형 2145">
            <a:extLst>
              <a:ext uri="{FF2B5EF4-FFF2-40B4-BE49-F238E27FC236}">
                <a16:creationId xmlns:a16="http://schemas.microsoft.com/office/drawing/2014/main" id="{47CE20B5-5A11-FA57-E2AC-D358012D3971}"/>
              </a:ext>
            </a:extLst>
          </p:cNvPr>
          <p:cNvSpPr/>
          <p:nvPr/>
        </p:nvSpPr>
        <p:spPr>
          <a:xfrm>
            <a:off x="5482345" y="5642690"/>
            <a:ext cx="1551604" cy="487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Samsung Food</a:t>
            </a:r>
          </a:p>
        </p:txBody>
      </p:sp>
      <p:sp>
        <p:nvSpPr>
          <p:cNvPr id="2147" name="직사각형 2146">
            <a:extLst>
              <a:ext uri="{FF2B5EF4-FFF2-40B4-BE49-F238E27FC236}">
                <a16:creationId xmlns:a16="http://schemas.microsoft.com/office/drawing/2014/main" id="{3EA63ED2-2749-D902-FFA2-B40ED8E6B88C}"/>
              </a:ext>
            </a:extLst>
          </p:cNvPr>
          <p:cNvSpPr/>
          <p:nvPr/>
        </p:nvSpPr>
        <p:spPr>
          <a:xfrm>
            <a:off x="6801913" y="5018067"/>
            <a:ext cx="1909859" cy="164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딥러닝 및 자연어 처리</a:t>
            </a:r>
            <a:r>
              <a:rPr lang="en-US" altLang="ko-KR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(NLP)</a:t>
            </a: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기반으로  음식과 재료에 있는 성분 간의 관계와 특성을 차트로 표시하는 음식 게놈 보유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  <a:latin typeface="페이퍼로지 4 Regular" pitchFamily="2" charset="-127"/>
                <a:ea typeface="페이퍼로지 4 Regular" pitchFamily="2" charset="-127"/>
              </a:rPr>
              <a:t>개인 식습관에 따른 커스터마이징이 가능</a:t>
            </a:r>
            <a:endParaRPr lang="en-US" altLang="ko-KR" sz="1400" dirty="0">
              <a:solidFill>
                <a:schemeClr val="tx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2153" name="그림 2152">
            <a:extLst>
              <a:ext uri="{FF2B5EF4-FFF2-40B4-BE49-F238E27FC236}">
                <a16:creationId xmlns:a16="http://schemas.microsoft.com/office/drawing/2014/main" id="{D9D5345F-AAD8-2383-25E6-07DF5A4E6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44" t="46960" r="10485" b="27332"/>
          <a:stretch>
            <a:fillRect/>
          </a:stretch>
        </p:blipFill>
        <p:spPr>
          <a:xfrm>
            <a:off x="8833336" y="5003002"/>
            <a:ext cx="1595437" cy="1031236"/>
          </a:xfrm>
          <a:custGeom>
            <a:avLst/>
            <a:gdLst>
              <a:gd name="connsiteX0" fmla="*/ 0 w 1595437"/>
              <a:gd name="connsiteY0" fmla="*/ 0 h 1031236"/>
              <a:gd name="connsiteX1" fmla="*/ 1595437 w 1595437"/>
              <a:gd name="connsiteY1" fmla="*/ 0 h 1031236"/>
              <a:gd name="connsiteX2" fmla="*/ 1595437 w 1595437"/>
              <a:gd name="connsiteY2" fmla="*/ 1031236 h 1031236"/>
              <a:gd name="connsiteX3" fmla="*/ 0 w 1595437"/>
              <a:gd name="connsiteY3" fmla="*/ 1031236 h 10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437" h="1031236">
                <a:moveTo>
                  <a:pt x="0" y="0"/>
                </a:moveTo>
                <a:lnTo>
                  <a:pt x="1595437" y="0"/>
                </a:lnTo>
                <a:lnTo>
                  <a:pt x="1595437" y="1031236"/>
                </a:lnTo>
                <a:lnTo>
                  <a:pt x="0" y="1031236"/>
                </a:lnTo>
                <a:close/>
              </a:path>
            </a:pathLst>
          </a:custGeom>
        </p:spPr>
      </p:pic>
      <p:sp>
        <p:nvSpPr>
          <p:cNvPr id="2154" name="직사각형 2153">
            <a:extLst>
              <a:ext uri="{FF2B5EF4-FFF2-40B4-BE49-F238E27FC236}">
                <a16:creationId xmlns:a16="http://schemas.microsoft.com/office/drawing/2014/main" id="{724FF0B5-B9E8-D8E4-285C-070DFD04A2A7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&lt;2&gt;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102" name="그림 3101">
            <a:extLst>
              <a:ext uri="{FF2B5EF4-FFF2-40B4-BE49-F238E27FC236}">
                <a16:creationId xmlns:a16="http://schemas.microsoft.com/office/drawing/2014/main" id="{4E062211-7119-D0B8-59E2-9C6F5BCDF3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7739" y="78844"/>
            <a:ext cx="2422203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63FB2F-E859-8BE4-7D34-364B702A89A9}"/>
              </a:ext>
            </a:extLst>
          </p:cNvPr>
          <p:cNvSpPr/>
          <p:nvPr/>
        </p:nvSpPr>
        <p:spPr>
          <a:xfrm>
            <a:off x="7390273" y="2817040"/>
            <a:ext cx="2912262" cy="4356000"/>
          </a:xfrm>
          <a:prstGeom prst="rect">
            <a:avLst/>
          </a:prstGeom>
          <a:solidFill>
            <a:srgbClr val="9A8B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5B345B-6EEF-1925-34AB-8230A0CEFEAC}"/>
              </a:ext>
            </a:extLst>
          </p:cNvPr>
          <p:cNvSpPr/>
          <p:nvPr/>
        </p:nvSpPr>
        <p:spPr>
          <a:xfrm>
            <a:off x="7648923" y="3060331"/>
            <a:ext cx="2394964" cy="3813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DACF2F-3082-F9C5-8AE3-5D3B592EC350}"/>
              </a:ext>
            </a:extLst>
          </p:cNvPr>
          <p:cNvSpPr/>
          <p:nvPr/>
        </p:nvSpPr>
        <p:spPr>
          <a:xfrm>
            <a:off x="3889775" y="2817040"/>
            <a:ext cx="2912262" cy="4356000"/>
          </a:xfrm>
          <a:prstGeom prst="rect">
            <a:avLst/>
          </a:prstGeom>
          <a:solidFill>
            <a:srgbClr val="9A8B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AEA659-5861-5CD7-1029-CBC40B5BE135}"/>
              </a:ext>
            </a:extLst>
          </p:cNvPr>
          <p:cNvSpPr/>
          <p:nvPr/>
        </p:nvSpPr>
        <p:spPr>
          <a:xfrm>
            <a:off x="4148425" y="3060331"/>
            <a:ext cx="2394964" cy="3813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749CEE3-1A21-04A8-267E-47C60AE8D099}"/>
              </a:ext>
            </a:extLst>
          </p:cNvPr>
          <p:cNvSpPr/>
          <p:nvPr/>
        </p:nvSpPr>
        <p:spPr>
          <a:xfrm>
            <a:off x="389278" y="2817040"/>
            <a:ext cx="2912262" cy="4356000"/>
          </a:xfrm>
          <a:prstGeom prst="rect">
            <a:avLst/>
          </a:prstGeom>
          <a:solidFill>
            <a:srgbClr val="9A8B8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A1EF793-D430-EDE5-823D-ACA00B1A0204}"/>
              </a:ext>
            </a:extLst>
          </p:cNvPr>
          <p:cNvSpPr/>
          <p:nvPr/>
        </p:nvSpPr>
        <p:spPr>
          <a:xfrm>
            <a:off x="647928" y="3060331"/>
            <a:ext cx="2394964" cy="3813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BEE7D9-8052-BA6C-6F0F-1A4AF641F792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27CD32-7FB1-1412-AFEE-6D3050A7BCD7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3D8A019-4C71-3F06-E179-74E087A63680}"/>
              </a:ext>
            </a:extLst>
          </p:cNvPr>
          <p:cNvSpPr/>
          <p:nvPr/>
        </p:nvSpPr>
        <p:spPr>
          <a:xfrm>
            <a:off x="436336" y="672703"/>
            <a:ext cx="2078264" cy="304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D15107-8CD4-DCA0-5F9B-0ED0BDAF9029}"/>
              </a:ext>
            </a:extLst>
          </p:cNvPr>
          <p:cNvSpPr/>
          <p:nvPr/>
        </p:nvSpPr>
        <p:spPr>
          <a:xfrm>
            <a:off x="1025869" y="688849"/>
            <a:ext cx="1408176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사례 분석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21EDDE5-0751-7E95-C799-4C219F2BDD7A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27C35A-DDE6-5313-2556-A4DB62935FAE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09A5A3-5875-FF43-5EA9-75721897479F}"/>
              </a:ext>
            </a:extLst>
          </p:cNvPr>
          <p:cNvSpPr/>
          <p:nvPr/>
        </p:nvSpPr>
        <p:spPr>
          <a:xfrm>
            <a:off x="389280" y="1621163"/>
            <a:ext cx="9913257" cy="870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시스템 잠재적 활용</a:t>
            </a:r>
            <a:r>
              <a:rPr lang="en-US" altLang="ko-KR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/</a:t>
            </a:r>
            <a:r>
              <a:rPr lang="ko-KR" altLang="en-US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개선 사례 </a:t>
            </a:r>
            <a:endParaRPr lang="en-US" altLang="ko-KR" sz="3200" dirty="0">
              <a:solidFill>
                <a:srgbClr val="2A2A2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단순한 음식에 </a:t>
            </a:r>
            <a:r>
              <a:rPr lang="ko-KR" altLang="en-US" sz="2000" dirty="0" err="1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한정된게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 아닌 다양한 분야 지원 가능한 솔루션으로의 가능성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859B3B-0527-BAB1-AAE5-A86BFCDB62FF}"/>
              </a:ext>
            </a:extLst>
          </p:cNvPr>
          <p:cNvGrpSpPr/>
          <p:nvPr/>
        </p:nvGrpSpPr>
        <p:grpSpPr>
          <a:xfrm>
            <a:off x="493488" y="1523249"/>
            <a:ext cx="349477" cy="97912"/>
            <a:chOff x="493486" y="1436289"/>
            <a:chExt cx="602240" cy="16872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D72A50D-47D1-69E5-08D2-6B862D80B09B}"/>
                </a:ext>
              </a:extLst>
            </p:cNvPr>
            <p:cNvSpPr/>
            <p:nvPr/>
          </p:nvSpPr>
          <p:spPr>
            <a:xfrm>
              <a:off x="493486" y="1436289"/>
              <a:ext cx="168729" cy="168729"/>
            </a:xfrm>
            <a:prstGeom prst="ellipse">
              <a:avLst/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BD5B621-B86E-32D2-7B1B-40781EEF5CB8}"/>
                </a:ext>
              </a:extLst>
            </p:cNvPr>
            <p:cNvSpPr/>
            <p:nvPr/>
          </p:nvSpPr>
          <p:spPr>
            <a:xfrm>
              <a:off x="710242" y="1436289"/>
              <a:ext cx="168729" cy="168729"/>
            </a:xfrm>
            <a:prstGeom prst="ellipse">
              <a:avLst/>
            </a:prstGeom>
            <a:solidFill>
              <a:srgbClr val="9A8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8EC2F6-8B12-B39D-B080-BCE7773BFD3A}"/>
                </a:ext>
              </a:extLst>
            </p:cNvPr>
            <p:cNvSpPr/>
            <p:nvPr/>
          </p:nvSpPr>
          <p:spPr>
            <a:xfrm>
              <a:off x="926997" y="1436289"/>
              <a:ext cx="168729" cy="1687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2EAD1C-8808-A123-969B-F94EFA8F4EFE}"/>
              </a:ext>
            </a:extLst>
          </p:cNvPr>
          <p:cNvGrpSpPr/>
          <p:nvPr/>
        </p:nvGrpSpPr>
        <p:grpSpPr>
          <a:xfrm>
            <a:off x="877133" y="2817040"/>
            <a:ext cx="1936552" cy="320334"/>
            <a:chOff x="480654" y="2653320"/>
            <a:chExt cx="1792646" cy="320334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FE41DE6D-9E19-7FDC-B28F-F4C82E13F4BF}"/>
                </a:ext>
              </a:extLst>
            </p:cNvPr>
            <p:cNvSpPr/>
            <p:nvPr/>
          </p:nvSpPr>
          <p:spPr>
            <a:xfrm flipV="1">
              <a:off x="480654" y="2653320"/>
              <a:ext cx="1792646" cy="3203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AB7C4C0-3E5F-AFD9-2A30-1A20D9CA6E1A}"/>
                </a:ext>
              </a:extLst>
            </p:cNvPr>
            <p:cNvSpPr/>
            <p:nvPr/>
          </p:nvSpPr>
          <p:spPr>
            <a:xfrm>
              <a:off x="657912" y="2677231"/>
              <a:ext cx="1438130" cy="272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외식 산업 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E563841-E673-D141-F38D-F3CC5DF03AC8}"/>
              </a:ext>
            </a:extLst>
          </p:cNvPr>
          <p:cNvGrpSpPr/>
          <p:nvPr/>
        </p:nvGrpSpPr>
        <p:grpSpPr>
          <a:xfrm>
            <a:off x="4377630" y="2817040"/>
            <a:ext cx="1936552" cy="320334"/>
            <a:chOff x="480654" y="2653320"/>
            <a:chExt cx="1792646" cy="320334"/>
          </a:xfrm>
        </p:grpSpPr>
        <p:sp>
          <p:nvSpPr>
            <p:cNvPr id="29" name="사각형: 둥근 위쪽 모서리 28">
              <a:extLst>
                <a:ext uri="{FF2B5EF4-FFF2-40B4-BE49-F238E27FC236}">
                  <a16:creationId xmlns:a16="http://schemas.microsoft.com/office/drawing/2014/main" id="{151BBAA1-387C-71E6-5FD8-05FBA9BAEC73}"/>
                </a:ext>
              </a:extLst>
            </p:cNvPr>
            <p:cNvSpPr/>
            <p:nvPr/>
          </p:nvSpPr>
          <p:spPr>
            <a:xfrm flipV="1">
              <a:off x="480654" y="2653320"/>
              <a:ext cx="1792646" cy="3203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9213685-C29F-70D7-803D-DC49A1225191}"/>
                </a:ext>
              </a:extLst>
            </p:cNvPr>
            <p:cNvSpPr/>
            <p:nvPr/>
          </p:nvSpPr>
          <p:spPr>
            <a:xfrm>
              <a:off x="657912" y="2677231"/>
              <a:ext cx="1438130" cy="272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헬스케어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C2E8014-A76B-1E8F-8BC2-A3E09446F67C}"/>
              </a:ext>
            </a:extLst>
          </p:cNvPr>
          <p:cNvGrpSpPr/>
          <p:nvPr/>
        </p:nvGrpSpPr>
        <p:grpSpPr>
          <a:xfrm>
            <a:off x="7878128" y="2817040"/>
            <a:ext cx="1936553" cy="320334"/>
            <a:chOff x="480654" y="2653320"/>
            <a:chExt cx="1792647" cy="320334"/>
          </a:xfrm>
        </p:grpSpPr>
        <p:sp>
          <p:nvSpPr>
            <p:cNvPr id="34" name="사각형: 둥근 위쪽 모서리 33">
              <a:extLst>
                <a:ext uri="{FF2B5EF4-FFF2-40B4-BE49-F238E27FC236}">
                  <a16:creationId xmlns:a16="http://schemas.microsoft.com/office/drawing/2014/main" id="{C998FF88-FD6C-E256-4FDB-33CE7F2CCDC6}"/>
                </a:ext>
              </a:extLst>
            </p:cNvPr>
            <p:cNvSpPr/>
            <p:nvPr/>
          </p:nvSpPr>
          <p:spPr>
            <a:xfrm flipV="1">
              <a:off x="480654" y="2653320"/>
              <a:ext cx="1792646" cy="3203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66FC3E4-908B-DCB5-116B-D181AACBF116}"/>
                </a:ext>
              </a:extLst>
            </p:cNvPr>
            <p:cNvSpPr/>
            <p:nvPr/>
          </p:nvSpPr>
          <p:spPr>
            <a:xfrm>
              <a:off x="480655" y="2677231"/>
              <a:ext cx="1792646" cy="272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소매</a:t>
              </a:r>
              <a:r>
                <a:rPr lang="en-US" altLang="ko-KR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유통</a:t>
              </a:r>
              <a:endParaRPr lang="en-US" altLang="ko-KR" sz="14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pic>
        <p:nvPicPr>
          <p:cNvPr id="2050" name="Picture 2" descr="9000개 넘어선 외식 프랜차이즈, 외식시장엔 '양날의 검' &lt; 음식과사람 &lt; 기사본문 - 한국외식신문">
            <a:extLst>
              <a:ext uri="{FF2B5EF4-FFF2-40B4-BE49-F238E27FC236}">
                <a16:creationId xmlns:a16="http://schemas.microsoft.com/office/drawing/2014/main" id="{49E37AE6-E8C4-1B8C-BC01-1A90494B4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0"/>
          <a:stretch>
            <a:fillRect/>
          </a:stretch>
        </p:blipFill>
        <p:spPr bwMode="auto">
          <a:xfrm>
            <a:off x="794008" y="3261395"/>
            <a:ext cx="2111889" cy="21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AA3C4E5-C36B-E463-D63C-673536156AD4}"/>
              </a:ext>
            </a:extLst>
          </p:cNvPr>
          <p:cNvSpPr/>
          <p:nvPr/>
        </p:nvSpPr>
        <p:spPr>
          <a:xfrm>
            <a:off x="647926" y="5361777"/>
            <a:ext cx="2394964" cy="576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개인 사용자의 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선호 메뉴 인식 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&amp; 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주문지원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522CE5F-18AE-1D0E-E086-CF62FBB59B9E}"/>
              </a:ext>
            </a:extLst>
          </p:cNvPr>
          <p:cNvSpPr/>
          <p:nvPr/>
        </p:nvSpPr>
        <p:spPr>
          <a:xfrm>
            <a:off x="647926" y="6110699"/>
            <a:ext cx="2394964" cy="576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사업자의 시장 점유 확인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,</a:t>
            </a:r>
          </a:p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시장 변동 추세 분석 지원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139134F-1508-7DAB-B407-E7323BCC9D81}"/>
              </a:ext>
            </a:extLst>
          </p:cNvPr>
          <p:cNvSpPr/>
          <p:nvPr/>
        </p:nvSpPr>
        <p:spPr>
          <a:xfrm>
            <a:off x="4148425" y="6025352"/>
            <a:ext cx="2394964" cy="576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다이어트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/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영양관리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- 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식단 분석 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&amp; 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칼로리 계산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2052" name="Picture 4" descr="봄헬스케어 자연화식 멍죽 | 동물 백과사전🐶 오늘은 강아지에게 좋은 음식과 안좋은음식에는 어떤게 있는지 한번 알아가보려고 해요 : )  👍좋은 음식 🐟북어 - 북어는 간을 보호해주는 효과가 있으며 신진대사를 활발히 해주고 기력을 회복">
            <a:extLst>
              <a:ext uri="{FF2B5EF4-FFF2-40B4-BE49-F238E27FC236}">
                <a16:creationId xmlns:a16="http://schemas.microsoft.com/office/drawing/2014/main" id="{EB2CEB7D-70BC-AC6C-A067-1608C38F9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50" y="347127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언택트 시대, '배달 앱'으로 주문한 인기 메뉴는? - 베이비타임즈">
            <a:extLst>
              <a:ext uri="{FF2B5EF4-FFF2-40B4-BE49-F238E27FC236}">
                <a16:creationId xmlns:a16="http://schemas.microsoft.com/office/drawing/2014/main" id="{CC909F1E-B65E-FBE1-A279-E8D2E769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665" y="3316062"/>
            <a:ext cx="2347820" cy="234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1ADDD45-9B59-4A54-28DE-236883345D55}"/>
              </a:ext>
            </a:extLst>
          </p:cNvPr>
          <p:cNvSpPr/>
          <p:nvPr/>
        </p:nvSpPr>
        <p:spPr>
          <a:xfrm>
            <a:off x="7647093" y="5708309"/>
            <a:ext cx="2394964" cy="110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푸드테크의 분류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/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태그 지원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  <a:p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“떡볶이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매운맛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간편식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” 등 태그 생성 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ex) </a:t>
            </a:r>
            <a:r>
              <a:rPr lang="ko-KR" altLang="en-US" sz="1600" dirty="0" err="1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배달의민족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마켓컬리</a:t>
            </a:r>
            <a:r>
              <a:rPr lang="en-US" altLang="ko-KR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, </a:t>
            </a:r>
            <a:r>
              <a:rPr lang="ko-KR" altLang="en-US" sz="1600" dirty="0" err="1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쿠팡이츠</a:t>
            </a:r>
            <a:r>
              <a:rPr lang="ko-KR" altLang="en-US" sz="1600" dirty="0">
                <a:solidFill>
                  <a:srgbClr val="2A2A2A"/>
                </a:solidFill>
                <a:latin typeface="페이퍼로지 4 Regular" pitchFamily="2" charset="-127"/>
                <a:ea typeface="페이퍼로지 4 Regular" pitchFamily="2" charset="-127"/>
              </a:rPr>
              <a:t> 상점용</a:t>
            </a:r>
            <a:endParaRPr lang="en-US" altLang="ko-KR" sz="1600" dirty="0">
              <a:solidFill>
                <a:srgbClr val="2A2A2A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96D08C-AE7B-F039-488D-F3C748CC3A7F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&lt;3&gt;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15CCCCE-D9C6-F9AA-6922-115F37E7A7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7739" y="78844"/>
            <a:ext cx="2422203" cy="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DC584-A245-088C-0B6F-869208E1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C4425E-6777-ADDD-8954-3077144AEB7A}"/>
              </a:ext>
            </a:extLst>
          </p:cNvPr>
          <p:cNvGrpSpPr/>
          <p:nvPr/>
        </p:nvGrpSpPr>
        <p:grpSpPr>
          <a:xfrm>
            <a:off x="-1" y="0"/>
            <a:ext cx="11074775" cy="7673958"/>
            <a:chOff x="1962748" y="360891"/>
            <a:chExt cx="9906000" cy="68640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602794C-3371-EDF2-54E7-697BE9755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6" b="9058"/>
            <a:stretch/>
          </p:blipFill>
          <p:spPr>
            <a:xfrm>
              <a:off x="1962748" y="360891"/>
              <a:ext cx="9906000" cy="686001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127FC0-3E00-9344-9CDE-A5BDCE3FFC80}"/>
                </a:ext>
              </a:extLst>
            </p:cNvPr>
            <p:cNvSpPr/>
            <p:nvPr/>
          </p:nvSpPr>
          <p:spPr>
            <a:xfrm>
              <a:off x="1962748" y="360891"/>
              <a:ext cx="9906000" cy="6864088"/>
            </a:xfrm>
            <a:prstGeom prst="rect">
              <a:avLst/>
            </a:prstGeom>
            <a:gradFill>
              <a:gsLst>
                <a:gs pos="59000">
                  <a:schemeClr val="tx1">
                    <a:alpha val="79000"/>
                  </a:schemeClr>
                </a:gs>
                <a:gs pos="100000">
                  <a:schemeClr val="tx1">
                    <a:alpha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8FD24B-FE58-B985-9E5D-6772615D85AE}"/>
              </a:ext>
            </a:extLst>
          </p:cNvPr>
          <p:cNvSpPr/>
          <p:nvPr/>
        </p:nvSpPr>
        <p:spPr>
          <a:xfrm>
            <a:off x="366329" y="-149782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4C4427-1FAF-4BC6-A1C4-6ADCC8A17CFC}"/>
              </a:ext>
            </a:extLst>
          </p:cNvPr>
          <p:cNvCxnSpPr>
            <a:cxnSpLocks/>
          </p:cNvCxnSpPr>
          <p:nvPr/>
        </p:nvCxnSpPr>
        <p:spPr>
          <a:xfrm>
            <a:off x="493488" y="-946866"/>
            <a:ext cx="991325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D71CA5-8BEC-F62D-CF0F-0EB5A63D435B}"/>
              </a:ext>
            </a:extLst>
          </p:cNvPr>
          <p:cNvSpPr/>
          <p:nvPr/>
        </p:nvSpPr>
        <p:spPr>
          <a:xfrm>
            <a:off x="436336" y="-1099267"/>
            <a:ext cx="2078264" cy="304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996FDC-B766-EC42-61DF-2713DD5A0E4C}"/>
              </a:ext>
            </a:extLst>
          </p:cNvPr>
          <p:cNvSpPr/>
          <p:nvPr/>
        </p:nvSpPr>
        <p:spPr>
          <a:xfrm>
            <a:off x="1025869" y="-1083121"/>
            <a:ext cx="1408176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프로젝트 목표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E3B9203E-E89E-B929-C607-5EA946D8B1EB}"/>
              </a:ext>
            </a:extLst>
          </p:cNvPr>
          <p:cNvSpPr/>
          <p:nvPr/>
        </p:nvSpPr>
        <p:spPr>
          <a:xfrm>
            <a:off x="436339" y="-1099267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9B73E1-D7DF-CFF8-0D2A-1A3EC75C80C6}"/>
              </a:ext>
            </a:extLst>
          </p:cNvPr>
          <p:cNvSpPr/>
          <p:nvPr/>
        </p:nvSpPr>
        <p:spPr>
          <a:xfrm>
            <a:off x="480654" y="-1083121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0AA332-F5CB-C792-E311-1B82E7F7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4999" y="-1711590"/>
            <a:ext cx="2422203" cy="8113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E1012E-2DCD-89A9-F94B-D1749ED1D37A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&lt;4&gt;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C1F7A4-2347-4435-4D2D-3C2CBBF4DE23}"/>
              </a:ext>
            </a:extLst>
          </p:cNvPr>
          <p:cNvSpPr/>
          <p:nvPr/>
        </p:nvSpPr>
        <p:spPr>
          <a:xfrm>
            <a:off x="389280" y="1621163"/>
            <a:ext cx="9913257" cy="870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0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경쟁력을 갖추고 활용도 높은 </a:t>
            </a:r>
            <a:endParaRPr lang="en-US" altLang="ko-KR" sz="2000" dirty="0">
              <a:solidFill>
                <a:schemeClr val="bg1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푸드테크 </a:t>
            </a:r>
            <a:r>
              <a:rPr lang="en-US" altLang="ko-KR" sz="3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AI </a:t>
            </a:r>
            <a:r>
              <a:rPr lang="ko-KR" altLang="en-US" sz="3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으로 성장을 위한 베이스 마련</a:t>
            </a:r>
            <a:r>
              <a:rPr lang="en-US" altLang="ko-KR" sz="3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93A84F-60ED-3DCB-81FB-C750931586CF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8B109A1-91E9-E342-B2A2-815DC19B3478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588783B-C0D5-B63A-5201-945146002273}"/>
              </a:ext>
            </a:extLst>
          </p:cNvPr>
          <p:cNvSpPr/>
          <p:nvPr/>
        </p:nvSpPr>
        <p:spPr>
          <a:xfrm>
            <a:off x="664497" y="672703"/>
            <a:ext cx="2078264" cy="304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F0E422-72C9-1D2F-6DF4-02F90119BCF6}"/>
              </a:ext>
            </a:extLst>
          </p:cNvPr>
          <p:cNvSpPr/>
          <p:nvPr/>
        </p:nvSpPr>
        <p:spPr>
          <a:xfrm>
            <a:off x="1025869" y="688849"/>
            <a:ext cx="1716892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프로젝트 목표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2075" name="자유형: 도형 2074">
            <a:extLst>
              <a:ext uri="{FF2B5EF4-FFF2-40B4-BE49-F238E27FC236}">
                <a16:creationId xmlns:a16="http://schemas.microsoft.com/office/drawing/2014/main" id="{EF86509A-693B-0009-4F0D-043EB41CF34D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6" name="직사각형 2075">
            <a:extLst>
              <a:ext uri="{FF2B5EF4-FFF2-40B4-BE49-F238E27FC236}">
                <a16:creationId xmlns:a16="http://schemas.microsoft.com/office/drawing/2014/main" id="{4E6E3E43-DC91-2592-D1A3-CA52CC1169AE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03</a:t>
            </a:r>
          </a:p>
        </p:txBody>
      </p: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CB424F4-B8CD-0BB5-B70E-D25E83CA159F}"/>
              </a:ext>
            </a:extLst>
          </p:cNvPr>
          <p:cNvGrpSpPr/>
          <p:nvPr/>
        </p:nvGrpSpPr>
        <p:grpSpPr>
          <a:xfrm>
            <a:off x="-136773" y="2354620"/>
            <a:ext cx="7427740" cy="2912708"/>
            <a:chOff x="-136773" y="2293408"/>
            <a:chExt cx="7996946" cy="3135916"/>
          </a:xfrm>
        </p:grpSpPr>
        <p:grpSp>
          <p:nvGrpSpPr>
            <p:cNvPr id="2083" name="그룹 2082">
              <a:extLst>
                <a:ext uri="{FF2B5EF4-FFF2-40B4-BE49-F238E27FC236}">
                  <a16:creationId xmlns:a16="http://schemas.microsoft.com/office/drawing/2014/main" id="{EDDB7A01-F378-9AFD-4D48-FC19EF615E8E}"/>
                </a:ext>
              </a:extLst>
            </p:cNvPr>
            <p:cNvGrpSpPr/>
            <p:nvPr/>
          </p:nvGrpSpPr>
          <p:grpSpPr>
            <a:xfrm>
              <a:off x="4724259" y="2293408"/>
              <a:ext cx="3135914" cy="3135916"/>
              <a:chOff x="-136774" y="1908250"/>
              <a:chExt cx="3521072" cy="3521074"/>
            </a:xfrm>
          </p:grpSpPr>
          <p:sp>
            <p:nvSpPr>
              <p:cNvPr id="2084" name="타원 2083">
                <a:extLst>
                  <a:ext uri="{FF2B5EF4-FFF2-40B4-BE49-F238E27FC236}">
                    <a16:creationId xmlns:a16="http://schemas.microsoft.com/office/drawing/2014/main" id="{3D78A7DE-0A17-3821-4AE7-A02F6F69B5DE}"/>
                  </a:ext>
                </a:extLst>
              </p:cNvPr>
              <p:cNvSpPr/>
              <p:nvPr/>
            </p:nvSpPr>
            <p:spPr>
              <a:xfrm>
                <a:off x="651410" y="2743019"/>
                <a:ext cx="1868445" cy="1868445"/>
              </a:xfrm>
              <a:prstGeom prst="ellipse">
                <a:avLst/>
              </a:prstGeom>
              <a:gradFill>
                <a:gsLst>
                  <a:gs pos="63000">
                    <a:srgbClr val="F78535"/>
                  </a:gs>
                  <a:gs pos="100000">
                    <a:srgbClr val="FAB586"/>
                  </a:gs>
                </a:gsLst>
                <a:lin ang="2400000" scaled="0"/>
              </a:gradFill>
              <a:ln>
                <a:noFill/>
              </a:ln>
              <a:effectLst>
                <a:outerShdw blurRad="50800" dist="38100" dir="2580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0"/>
                <a:bevelB w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85" name="그림 2084">
                <a:extLst>
                  <a:ext uri="{FF2B5EF4-FFF2-40B4-BE49-F238E27FC236}">
                    <a16:creationId xmlns:a16="http://schemas.microsoft.com/office/drawing/2014/main" id="{927C451E-0295-F174-1427-3239EEE31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6774" y="1908250"/>
                <a:ext cx="3521072" cy="3521074"/>
              </a:xfrm>
              <a:prstGeom prst="rect">
                <a:avLst/>
              </a:prstGeom>
            </p:spPr>
          </p:pic>
        </p:grpSp>
        <p:grpSp>
          <p:nvGrpSpPr>
            <p:cNvPr id="2080" name="그룹 2079">
              <a:extLst>
                <a:ext uri="{FF2B5EF4-FFF2-40B4-BE49-F238E27FC236}">
                  <a16:creationId xmlns:a16="http://schemas.microsoft.com/office/drawing/2014/main" id="{2E4C53FD-89CC-A3C7-EB44-3FE6AE05DFD3}"/>
                </a:ext>
              </a:extLst>
            </p:cNvPr>
            <p:cNvGrpSpPr/>
            <p:nvPr/>
          </p:nvGrpSpPr>
          <p:grpSpPr>
            <a:xfrm>
              <a:off x="3063602" y="2293408"/>
              <a:ext cx="3135914" cy="3135916"/>
              <a:chOff x="-136774" y="1908250"/>
              <a:chExt cx="3521072" cy="3521074"/>
            </a:xfrm>
          </p:grpSpPr>
          <p:sp>
            <p:nvSpPr>
              <p:cNvPr id="2081" name="타원 2080">
                <a:extLst>
                  <a:ext uri="{FF2B5EF4-FFF2-40B4-BE49-F238E27FC236}">
                    <a16:creationId xmlns:a16="http://schemas.microsoft.com/office/drawing/2014/main" id="{8C60234F-AE8E-517A-2989-A1AE69D38140}"/>
                  </a:ext>
                </a:extLst>
              </p:cNvPr>
              <p:cNvSpPr/>
              <p:nvPr/>
            </p:nvSpPr>
            <p:spPr>
              <a:xfrm>
                <a:off x="651410" y="2743019"/>
                <a:ext cx="1868445" cy="1868445"/>
              </a:xfrm>
              <a:prstGeom prst="ellipse">
                <a:avLst/>
              </a:prstGeom>
              <a:gradFill>
                <a:gsLst>
                  <a:gs pos="63000">
                    <a:srgbClr val="F78535"/>
                  </a:gs>
                  <a:gs pos="100000">
                    <a:srgbClr val="FAB586"/>
                  </a:gs>
                </a:gsLst>
                <a:lin ang="2400000" scaled="0"/>
              </a:gradFill>
              <a:ln>
                <a:noFill/>
              </a:ln>
              <a:effectLst>
                <a:outerShdw blurRad="50800" dist="38100" dir="2580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0"/>
                <a:bevelB w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82" name="그림 2081">
                <a:extLst>
                  <a:ext uri="{FF2B5EF4-FFF2-40B4-BE49-F238E27FC236}">
                    <a16:creationId xmlns:a16="http://schemas.microsoft.com/office/drawing/2014/main" id="{9E6779E5-5D6C-6EB7-3A51-6CADF7AB0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6774" y="1908250"/>
                <a:ext cx="3521072" cy="3521074"/>
              </a:xfrm>
              <a:prstGeom prst="rect">
                <a:avLst/>
              </a:prstGeom>
            </p:spPr>
          </p:pic>
        </p:grpSp>
        <p:grpSp>
          <p:nvGrpSpPr>
            <p:cNvPr id="2077" name="그룹 2076">
              <a:extLst>
                <a:ext uri="{FF2B5EF4-FFF2-40B4-BE49-F238E27FC236}">
                  <a16:creationId xmlns:a16="http://schemas.microsoft.com/office/drawing/2014/main" id="{7C042610-89D4-E057-B6A3-54EAF82D029B}"/>
                </a:ext>
              </a:extLst>
            </p:cNvPr>
            <p:cNvGrpSpPr/>
            <p:nvPr/>
          </p:nvGrpSpPr>
          <p:grpSpPr>
            <a:xfrm>
              <a:off x="1421476" y="2293408"/>
              <a:ext cx="3135914" cy="3135916"/>
              <a:chOff x="-136774" y="1908250"/>
              <a:chExt cx="3521072" cy="3521074"/>
            </a:xfrm>
          </p:grpSpPr>
          <p:sp>
            <p:nvSpPr>
              <p:cNvPr id="2078" name="타원 2077">
                <a:extLst>
                  <a:ext uri="{FF2B5EF4-FFF2-40B4-BE49-F238E27FC236}">
                    <a16:creationId xmlns:a16="http://schemas.microsoft.com/office/drawing/2014/main" id="{635515F8-13C8-A603-5467-41ACB6E299E0}"/>
                  </a:ext>
                </a:extLst>
              </p:cNvPr>
              <p:cNvSpPr/>
              <p:nvPr/>
            </p:nvSpPr>
            <p:spPr>
              <a:xfrm>
                <a:off x="651410" y="2743019"/>
                <a:ext cx="1868445" cy="1868445"/>
              </a:xfrm>
              <a:prstGeom prst="ellipse">
                <a:avLst/>
              </a:prstGeom>
              <a:gradFill>
                <a:gsLst>
                  <a:gs pos="63000">
                    <a:srgbClr val="F78535"/>
                  </a:gs>
                  <a:gs pos="100000">
                    <a:srgbClr val="FAB586"/>
                  </a:gs>
                </a:gsLst>
                <a:lin ang="2400000" scaled="0"/>
              </a:gradFill>
              <a:ln>
                <a:noFill/>
              </a:ln>
              <a:effectLst>
                <a:outerShdw blurRad="50800" dist="38100" dir="2580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0"/>
                <a:bevelB w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79" name="그림 2078">
                <a:extLst>
                  <a:ext uri="{FF2B5EF4-FFF2-40B4-BE49-F238E27FC236}">
                    <a16:creationId xmlns:a16="http://schemas.microsoft.com/office/drawing/2014/main" id="{86C835E2-3743-7F84-BABD-BA2914158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6774" y="1908250"/>
                <a:ext cx="3521072" cy="3521074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292057B-4FE2-B906-BEF9-856BDB396061}"/>
                </a:ext>
              </a:extLst>
            </p:cNvPr>
            <p:cNvGrpSpPr/>
            <p:nvPr/>
          </p:nvGrpSpPr>
          <p:grpSpPr>
            <a:xfrm>
              <a:off x="-136773" y="2293408"/>
              <a:ext cx="3135914" cy="3135916"/>
              <a:chOff x="-136774" y="1908250"/>
              <a:chExt cx="3521072" cy="3521074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A950305-4EF7-F15D-504A-FFD2DFB5A5D4}"/>
                  </a:ext>
                </a:extLst>
              </p:cNvPr>
              <p:cNvSpPr/>
              <p:nvPr/>
            </p:nvSpPr>
            <p:spPr>
              <a:xfrm>
                <a:off x="651410" y="2743019"/>
                <a:ext cx="1868445" cy="1868445"/>
              </a:xfrm>
              <a:prstGeom prst="ellipse">
                <a:avLst/>
              </a:prstGeom>
              <a:gradFill>
                <a:gsLst>
                  <a:gs pos="63000">
                    <a:srgbClr val="F78535"/>
                  </a:gs>
                  <a:gs pos="100000">
                    <a:srgbClr val="FAB586"/>
                  </a:gs>
                </a:gsLst>
                <a:lin ang="2400000" scaled="0"/>
              </a:gradFill>
              <a:ln>
                <a:noFill/>
              </a:ln>
              <a:effectLst>
                <a:outerShdw blurRad="50800" dist="38100" dir="2580000" algn="ctr" rotWithShape="0">
                  <a:srgbClr val="000000">
                    <a:alpha val="43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0"/>
                <a:bevelB w="0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1F001E85-135A-2EBA-CFA5-AA19B69A0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6774" y="1908250"/>
                <a:ext cx="3521072" cy="3521074"/>
              </a:xfrm>
              <a:prstGeom prst="rect">
                <a:avLst/>
              </a:prstGeom>
            </p:spPr>
          </p:pic>
        </p:grpSp>
        <p:sp>
          <p:nvSpPr>
            <p:cNvPr id="2087" name="직사각형 2086">
              <a:extLst>
                <a:ext uri="{FF2B5EF4-FFF2-40B4-BE49-F238E27FC236}">
                  <a16:creationId xmlns:a16="http://schemas.microsoft.com/office/drawing/2014/main" id="{0CDAA2F0-C9B5-5A62-93A1-C6A469EA1CA5}"/>
                </a:ext>
              </a:extLst>
            </p:cNvPr>
            <p:cNvSpPr/>
            <p:nvPr/>
          </p:nvSpPr>
          <p:spPr>
            <a:xfrm>
              <a:off x="569866" y="3305241"/>
              <a:ext cx="1659390" cy="1112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&lt;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음식 카테고리 예측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&gt;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세계 음식 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종류 분석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2088" name="직사각형 2087">
              <a:extLst>
                <a:ext uri="{FF2B5EF4-FFF2-40B4-BE49-F238E27FC236}">
                  <a16:creationId xmlns:a16="http://schemas.microsoft.com/office/drawing/2014/main" id="{19515B7A-6246-95DA-E4C8-7222430B533D}"/>
                </a:ext>
              </a:extLst>
            </p:cNvPr>
            <p:cNvSpPr/>
            <p:nvPr/>
          </p:nvSpPr>
          <p:spPr>
            <a:xfrm>
              <a:off x="2128115" y="3305241"/>
              <a:ext cx="1659390" cy="1112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&lt;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음식 브랜드 예측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&gt;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브랜드별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메뉴 분석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2089" name="직사각형 2088">
              <a:extLst>
                <a:ext uri="{FF2B5EF4-FFF2-40B4-BE49-F238E27FC236}">
                  <a16:creationId xmlns:a16="http://schemas.microsoft.com/office/drawing/2014/main" id="{0B50A340-A8EF-59C3-58E1-88ADB7EA77CD}"/>
                </a:ext>
              </a:extLst>
            </p:cNvPr>
            <p:cNvSpPr/>
            <p:nvPr/>
          </p:nvSpPr>
          <p:spPr>
            <a:xfrm>
              <a:off x="3766836" y="3305241"/>
              <a:ext cx="1659390" cy="1112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&lt;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음식 재료 예측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&gt;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음식별 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정보분석 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  <p:sp>
          <p:nvSpPr>
            <p:cNvPr id="2090" name="직사각형 2089">
              <a:extLst>
                <a:ext uri="{FF2B5EF4-FFF2-40B4-BE49-F238E27FC236}">
                  <a16:creationId xmlns:a16="http://schemas.microsoft.com/office/drawing/2014/main" id="{FE244E47-5589-59C7-8D5E-290624108565}"/>
                </a:ext>
              </a:extLst>
            </p:cNvPr>
            <p:cNvSpPr/>
            <p:nvPr/>
          </p:nvSpPr>
          <p:spPr>
            <a:xfrm>
              <a:off x="5439479" y="3305241"/>
              <a:ext cx="1659390" cy="1112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&lt;</a:t>
              </a:r>
              <a:r>
                <a:rPr lang="ko-KR" altLang="en-US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트렌드 예측</a:t>
              </a:r>
              <a:r>
                <a:rPr lang="en-US" altLang="ko-KR" sz="1100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&gt;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음식산업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페이퍼로지 6 SemiBold" pitchFamily="2" charset="-127"/>
                  <a:ea typeface="페이퍼로지 6 SemiBold" pitchFamily="2" charset="-127"/>
                </a:rPr>
                <a:t>트렌드 분석</a:t>
              </a:r>
              <a:endParaRPr lang="en-US" altLang="ko-KR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endParaRPr>
            </a:p>
          </p:txBody>
        </p:sp>
      </p:grpSp>
      <p:pic>
        <p:nvPicPr>
          <p:cNvPr id="2097" name="그림 2096">
            <a:extLst>
              <a:ext uri="{FF2B5EF4-FFF2-40B4-BE49-F238E27FC236}">
                <a16:creationId xmlns:a16="http://schemas.microsoft.com/office/drawing/2014/main" id="{06BCB3D1-88D0-A0A2-D51C-38F623CE50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2124" y="79664"/>
            <a:ext cx="2352779" cy="7880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2F01AB-F1F0-6E12-5B0E-3694D0E76033}"/>
              </a:ext>
            </a:extLst>
          </p:cNvPr>
          <p:cNvSpPr/>
          <p:nvPr/>
        </p:nvSpPr>
        <p:spPr>
          <a:xfrm>
            <a:off x="436336" y="4724024"/>
            <a:ext cx="9551371" cy="17602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추후 세부 기능적 내용 업데이트 </a:t>
            </a:r>
          </a:p>
        </p:txBody>
      </p:sp>
    </p:spTree>
    <p:extLst>
      <p:ext uri="{BB962C8B-B14F-4D97-AF65-F5344CB8AC3E}">
        <p14:creationId xmlns:p14="http://schemas.microsoft.com/office/powerpoint/2010/main" val="223614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BF4790D4-B4A9-F8A6-87AB-076EBB78F3D5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1A13FE1-41BC-5852-9524-EA183A64BC3A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2912199-2E46-4A40-FA6E-B5B477C63DEC}"/>
              </a:ext>
            </a:extLst>
          </p:cNvPr>
          <p:cNvSpPr/>
          <p:nvPr/>
        </p:nvSpPr>
        <p:spPr>
          <a:xfrm>
            <a:off x="436336" y="672703"/>
            <a:ext cx="2173514" cy="304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F70484B-E3BA-FCB2-3F66-B34596BFEF32}"/>
              </a:ext>
            </a:extLst>
          </p:cNvPr>
          <p:cNvSpPr/>
          <p:nvPr/>
        </p:nvSpPr>
        <p:spPr>
          <a:xfrm>
            <a:off x="1025869" y="688849"/>
            <a:ext cx="1533046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세부 운영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D2C58978-7AD7-4B18-8F89-65A7D178BA82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BF99B6D-D339-D12E-C8D7-AF466A0F723C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04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D9B4D0-A2A0-22B9-114C-8C62EB155216}"/>
              </a:ext>
            </a:extLst>
          </p:cNvPr>
          <p:cNvSpPr/>
          <p:nvPr/>
        </p:nvSpPr>
        <p:spPr>
          <a:xfrm>
            <a:off x="389280" y="1621164"/>
            <a:ext cx="9913257" cy="59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업무 분장</a:t>
            </a:r>
            <a:endParaRPr lang="en-US" altLang="ko-KR" sz="3200" dirty="0">
              <a:solidFill>
                <a:srgbClr val="2A2A2A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366" name="그룹 1365">
            <a:extLst>
              <a:ext uri="{FF2B5EF4-FFF2-40B4-BE49-F238E27FC236}">
                <a16:creationId xmlns:a16="http://schemas.microsoft.com/office/drawing/2014/main" id="{BC627D48-EF15-C5C0-6084-BE5F64DD1B5C}"/>
              </a:ext>
            </a:extLst>
          </p:cNvPr>
          <p:cNvGrpSpPr/>
          <p:nvPr/>
        </p:nvGrpSpPr>
        <p:grpSpPr>
          <a:xfrm>
            <a:off x="493488" y="1523249"/>
            <a:ext cx="349477" cy="97912"/>
            <a:chOff x="493486" y="1436289"/>
            <a:chExt cx="602240" cy="168729"/>
          </a:xfrm>
        </p:grpSpPr>
        <p:sp>
          <p:nvSpPr>
            <p:cNvPr id="1367" name="타원 1366">
              <a:extLst>
                <a:ext uri="{FF2B5EF4-FFF2-40B4-BE49-F238E27FC236}">
                  <a16:creationId xmlns:a16="http://schemas.microsoft.com/office/drawing/2014/main" id="{FBE3911F-7E28-9F6A-0E52-16DD951782C8}"/>
                </a:ext>
              </a:extLst>
            </p:cNvPr>
            <p:cNvSpPr/>
            <p:nvPr/>
          </p:nvSpPr>
          <p:spPr>
            <a:xfrm>
              <a:off x="493486" y="1436289"/>
              <a:ext cx="168729" cy="168729"/>
            </a:xfrm>
            <a:prstGeom prst="ellipse">
              <a:avLst/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8" name="타원 1367">
              <a:extLst>
                <a:ext uri="{FF2B5EF4-FFF2-40B4-BE49-F238E27FC236}">
                  <a16:creationId xmlns:a16="http://schemas.microsoft.com/office/drawing/2014/main" id="{30CD8D80-BB11-E184-3402-92DFFD96F60A}"/>
                </a:ext>
              </a:extLst>
            </p:cNvPr>
            <p:cNvSpPr/>
            <p:nvPr/>
          </p:nvSpPr>
          <p:spPr>
            <a:xfrm>
              <a:off x="710242" y="1436289"/>
              <a:ext cx="168729" cy="168729"/>
            </a:xfrm>
            <a:prstGeom prst="ellipse">
              <a:avLst/>
            </a:prstGeom>
            <a:solidFill>
              <a:srgbClr val="9A8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9" name="타원 1368">
              <a:extLst>
                <a:ext uri="{FF2B5EF4-FFF2-40B4-BE49-F238E27FC236}">
                  <a16:creationId xmlns:a16="http://schemas.microsoft.com/office/drawing/2014/main" id="{9EC0B861-481D-299B-70FB-571C8E544BE4}"/>
                </a:ext>
              </a:extLst>
            </p:cNvPr>
            <p:cNvSpPr/>
            <p:nvPr/>
          </p:nvSpPr>
          <p:spPr>
            <a:xfrm>
              <a:off x="926997" y="1436289"/>
              <a:ext cx="168729" cy="1687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70" name="그림 1369">
            <a:extLst>
              <a:ext uri="{FF2B5EF4-FFF2-40B4-BE49-F238E27FC236}">
                <a16:creationId xmlns:a16="http://schemas.microsoft.com/office/drawing/2014/main" id="{1E501324-DF52-CE48-E8D7-7ACECC84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7739" y="78844"/>
            <a:ext cx="2422203" cy="811617"/>
          </a:xfrm>
          <a:prstGeom prst="rect">
            <a:avLst/>
          </a:prstGeom>
        </p:spPr>
      </p:pic>
      <p:sp>
        <p:nvSpPr>
          <p:cNvPr id="1371" name="직사각형 1370">
            <a:extLst>
              <a:ext uri="{FF2B5EF4-FFF2-40B4-BE49-F238E27FC236}">
                <a16:creationId xmlns:a16="http://schemas.microsoft.com/office/drawing/2014/main" id="{DA20A5E1-CA53-1B0C-5ECB-2CAB7D6BCDA0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&lt;5&gt;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D6D7541B-BB3D-6DDF-6461-5E4D1EA0AB08}"/>
              </a:ext>
            </a:extLst>
          </p:cNvPr>
          <p:cNvGrpSpPr/>
          <p:nvPr/>
        </p:nvGrpSpPr>
        <p:grpSpPr>
          <a:xfrm>
            <a:off x="436336" y="3051226"/>
            <a:ext cx="9551371" cy="1617734"/>
            <a:chOff x="436336" y="2658570"/>
            <a:chExt cx="11869684" cy="2010391"/>
          </a:xfrm>
        </p:grpSpPr>
        <p:grpSp>
          <p:nvGrpSpPr>
            <p:cNvPr id="1381" name="그룹 1380">
              <a:extLst>
                <a:ext uri="{FF2B5EF4-FFF2-40B4-BE49-F238E27FC236}">
                  <a16:creationId xmlns:a16="http://schemas.microsoft.com/office/drawing/2014/main" id="{A0CDE74A-C4E1-4DC7-2F3F-3C72B4B878D9}"/>
                </a:ext>
              </a:extLst>
            </p:cNvPr>
            <p:cNvGrpSpPr/>
            <p:nvPr/>
          </p:nvGrpSpPr>
          <p:grpSpPr>
            <a:xfrm>
              <a:off x="436336" y="2658570"/>
              <a:ext cx="2255898" cy="2010391"/>
              <a:chOff x="277088" y="2658570"/>
              <a:chExt cx="2255898" cy="2010391"/>
            </a:xfrm>
          </p:grpSpPr>
          <p:sp>
            <p:nvSpPr>
              <p:cNvPr id="1379" name="사각형: 둥근 위쪽 모서리 1378">
                <a:extLst>
                  <a:ext uri="{FF2B5EF4-FFF2-40B4-BE49-F238E27FC236}">
                    <a16:creationId xmlns:a16="http://schemas.microsoft.com/office/drawing/2014/main" id="{B81221B9-2E84-2996-074B-282871568D1C}"/>
                  </a:ext>
                </a:extLst>
              </p:cNvPr>
              <p:cNvSpPr/>
              <p:nvPr/>
            </p:nvSpPr>
            <p:spPr>
              <a:xfrm>
                <a:off x="277088" y="3451450"/>
                <a:ext cx="2082880" cy="1217511"/>
              </a:xfrm>
              <a:prstGeom prst="round2SameRect">
                <a:avLst>
                  <a:gd name="adj1" fmla="val 30749"/>
                  <a:gd name="adj2" fmla="val 0"/>
                </a:avLst>
              </a:prstGeom>
              <a:gradFill flip="none" rotWithShape="1">
                <a:gsLst>
                  <a:gs pos="100000">
                    <a:schemeClr val="bg1">
                      <a:alpha val="40000"/>
                    </a:schemeClr>
                  </a:gs>
                  <a:gs pos="0">
                    <a:srgbClr val="FCD6BC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78535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380" name="그룹 1379">
                <a:extLst>
                  <a:ext uri="{FF2B5EF4-FFF2-40B4-BE49-F238E27FC236}">
                    <a16:creationId xmlns:a16="http://schemas.microsoft.com/office/drawing/2014/main" id="{47C59C3C-3302-9858-51E0-588CA4A6DDB4}"/>
                  </a:ext>
                </a:extLst>
              </p:cNvPr>
              <p:cNvGrpSpPr/>
              <p:nvPr/>
            </p:nvGrpSpPr>
            <p:grpSpPr>
              <a:xfrm>
                <a:off x="277088" y="2658570"/>
                <a:ext cx="2255898" cy="1636745"/>
                <a:chOff x="436336" y="2698088"/>
                <a:chExt cx="3144569" cy="2281511"/>
              </a:xfrm>
            </p:grpSpPr>
            <p:sp>
              <p:nvSpPr>
                <p:cNvPr id="1374" name="타원 1373">
                  <a:extLst>
                    <a:ext uri="{FF2B5EF4-FFF2-40B4-BE49-F238E27FC236}">
                      <a16:creationId xmlns:a16="http://schemas.microsoft.com/office/drawing/2014/main" id="{30D6A3AB-1A72-E042-CF0C-0E3AF544A4B7}"/>
                    </a:ext>
                  </a:extLst>
                </p:cNvPr>
                <p:cNvSpPr/>
                <p:nvPr/>
              </p:nvSpPr>
              <p:spPr>
                <a:xfrm>
                  <a:off x="436336" y="2698088"/>
                  <a:ext cx="1376199" cy="137619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785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375" name="직사각형 1374">
                  <a:extLst>
                    <a:ext uri="{FF2B5EF4-FFF2-40B4-BE49-F238E27FC236}">
                      <a16:creationId xmlns:a16="http://schemas.microsoft.com/office/drawing/2014/main" id="{493A27BC-B4FD-BA5F-3C92-387677BBBB46}"/>
                    </a:ext>
                  </a:extLst>
                </p:cNvPr>
                <p:cNvSpPr/>
                <p:nvPr/>
              </p:nvSpPr>
              <p:spPr>
                <a:xfrm>
                  <a:off x="1683271" y="3012629"/>
                  <a:ext cx="1897634" cy="2041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Team Leader</a:t>
                  </a:r>
                </a:p>
              </p:txBody>
            </p:sp>
            <p:sp>
              <p:nvSpPr>
                <p:cNvPr id="1377" name="직사각형 1376">
                  <a:extLst>
                    <a:ext uri="{FF2B5EF4-FFF2-40B4-BE49-F238E27FC236}">
                      <a16:creationId xmlns:a16="http://schemas.microsoft.com/office/drawing/2014/main" id="{351CE718-70B9-545A-4DA2-7A4ADD698F0F}"/>
                    </a:ext>
                  </a:extLst>
                </p:cNvPr>
                <p:cNvSpPr/>
                <p:nvPr/>
              </p:nvSpPr>
              <p:spPr>
                <a:xfrm>
                  <a:off x="2042614" y="3259891"/>
                  <a:ext cx="1244946" cy="331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r>
                    <a:rPr lang="ko-KR" altLang="en-US" sz="12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최 장 호</a:t>
                  </a:r>
                  <a:endParaRPr lang="en-US" altLang="ko-KR" sz="12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378" name="직사각형 1377">
                  <a:extLst>
                    <a:ext uri="{FF2B5EF4-FFF2-40B4-BE49-F238E27FC236}">
                      <a16:creationId xmlns:a16="http://schemas.microsoft.com/office/drawing/2014/main" id="{2EC2DD98-B51D-732A-53E1-CC5C98E91DD0}"/>
                    </a:ext>
                  </a:extLst>
                </p:cNvPr>
                <p:cNvSpPr/>
                <p:nvPr/>
              </p:nvSpPr>
              <p:spPr>
                <a:xfrm>
                  <a:off x="436336" y="4169672"/>
                  <a:ext cx="3073206" cy="8099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음식 이미지를 판별하는 </a:t>
                  </a:r>
                  <a:endParaRPr lang="en-US" altLang="ko-KR" sz="1050" dirty="0">
                    <a:solidFill>
                      <a:srgbClr val="F78535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모형 구축 및 웹서비스 구현</a:t>
                  </a:r>
                  <a:endParaRPr lang="en-US" altLang="ko-KR" sz="1050" dirty="0">
                    <a:solidFill>
                      <a:srgbClr val="F78535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</p:grpSp>
        <p:grpSp>
          <p:nvGrpSpPr>
            <p:cNvPr id="1389" name="그룹 1388">
              <a:extLst>
                <a:ext uri="{FF2B5EF4-FFF2-40B4-BE49-F238E27FC236}">
                  <a16:creationId xmlns:a16="http://schemas.microsoft.com/office/drawing/2014/main" id="{DCCA8FB4-38D5-AE03-463B-F6202AAFCEFD}"/>
                </a:ext>
              </a:extLst>
            </p:cNvPr>
            <p:cNvGrpSpPr/>
            <p:nvPr/>
          </p:nvGrpSpPr>
          <p:grpSpPr>
            <a:xfrm>
              <a:off x="2803452" y="2658570"/>
              <a:ext cx="2204703" cy="2010391"/>
              <a:chOff x="277088" y="2658570"/>
              <a:chExt cx="2204703" cy="2010391"/>
            </a:xfrm>
          </p:grpSpPr>
          <p:sp>
            <p:nvSpPr>
              <p:cNvPr id="1390" name="사각형: 둥근 위쪽 모서리 1389">
                <a:extLst>
                  <a:ext uri="{FF2B5EF4-FFF2-40B4-BE49-F238E27FC236}">
                    <a16:creationId xmlns:a16="http://schemas.microsoft.com/office/drawing/2014/main" id="{CF171FA1-8168-58E0-638E-7A6EE1A04396}"/>
                  </a:ext>
                </a:extLst>
              </p:cNvPr>
              <p:cNvSpPr/>
              <p:nvPr/>
            </p:nvSpPr>
            <p:spPr>
              <a:xfrm>
                <a:off x="277088" y="3451450"/>
                <a:ext cx="2082880" cy="1217511"/>
              </a:xfrm>
              <a:prstGeom prst="round2SameRect">
                <a:avLst>
                  <a:gd name="adj1" fmla="val 30749"/>
                  <a:gd name="adj2" fmla="val 0"/>
                </a:avLst>
              </a:prstGeom>
              <a:gradFill flip="none" rotWithShape="1">
                <a:gsLst>
                  <a:gs pos="100000">
                    <a:schemeClr val="bg1">
                      <a:alpha val="40000"/>
                    </a:schemeClr>
                  </a:gs>
                  <a:gs pos="0">
                    <a:srgbClr val="FCD6BC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78535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391" name="그룹 1390">
                <a:extLst>
                  <a:ext uri="{FF2B5EF4-FFF2-40B4-BE49-F238E27FC236}">
                    <a16:creationId xmlns:a16="http://schemas.microsoft.com/office/drawing/2014/main" id="{F66C40DE-0381-1DDE-6B54-EDEE1363BFCF}"/>
                  </a:ext>
                </a:extLst>
              </p:cNvPr>
              <p:cNvGrpSpPr/>
              <p:nvPr/>
            </p:nvGrpSpPr>
            <p:grpSpPr>
              <a:xfrm>
                <a:off x="277088" y="2658570"/>
                <a:ext cx="2204703" cy="1636745"/>
                <a:chOff x="436336" y="2698088"/>
                <a:chExt cx="3073206" cy="2281511"/>
              </a:xfrm>
            </p:grpSpPr>
            <p:sp>
              <p:nvSpPr>
                <p:cNvPr id="1392" name="타원 1391">
                  <a:extLst>
                    <a:ext uri="{FF2B5EF4-FFF2-40B4-BE49-F238E27FC236}">
                      <a16:creationId xmlns:a16="http://schemas.microsoft.com/office/drawing/2014/main" id="{74E99E6A-5DC5-1684-612C-14805075C9CA}"/>
                    </a:ext>
                  </a:extLst>
                </p:cNvPr>
                <p:cNvSpPr/>
                <p:nvPr/>
              </p:nvSpPr>
              <p:spPr>
                <a:xfrm>
                  <a:off x="436336" y="2698088"/>
                  <a:ext cx="1376199" cy="137619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785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394" name="직사각형 1393">
                  <a:extLst>
                    <a:ext uri="{FF2B5EF4-FFF2-40B4-BE49-F238E27FC236}">
                      <a16:creationId xmlns:a16="http://schemas.microsoft.com/office/drawing/2014/main" id="{C7937FCD-DD5F-4738-D963-24D7F75BEB57}"/>
                    </a:ext>
                  </a:extLst>
                </p:cNvPr>
                <p:cNvSpPr/>
                <p:nvPr/>
              </p:nvSpPr>
              <p:spPr>
                <a:xfrm>
                  <a:off x="2042614" y="3259891"/>
                  <a:ext cx="1244946" cy="331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r>
                    <a:rPr lang="ko-KR" altLang="en-US" sz="12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유성미</a:t>
                  </a:r>
                  <a:endParaRPr lang="en-US" altLang="ko-KR" sz="12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395" name="직사각형 1394">
                  <a:extLst>
                    <a:ext uri="{FF2B5EF4-FFF2-40B4-BE49-F238E27FC236}">
                      <a16:creationId xmlns:a16="http://schemas.microsoft.com/office/drawing/2014/main" id="{E8673413-0B9D-7071-EBA5-2D82427B2C96}"/>
                    </a:ext>
                  </a:extLst>
                </p:cNvPr>
                <p:cNvSpPr/>
                <p:nvPr/>
              </p:nvSpPr>
              <p:spPr>
                <a:xfrm>
                  <a:off x="436336" y="4169672"/>
                  <a:ext cx="3073206" cy="8099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음식 이미지를 판별하는 모형 구축 및 브랜드별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식음시장 추세 모형 구축</a:t>
                  </a:r>
                </a:p>
              </p:txBody>
            </p:sp>
          </p:grpSp>
        </p:grpSp>
        <p:grpSp>
          <p:nvGrpSpPr>
            <p:cNvPr id="1396" name="그룹 1395">
              <a:extLst>
                <a:ext uri="{FF2B5EF4-FFF2-40B4-BE49-F238E27FC236}">
                  <a16:creationId xmlns:a16="http://schemas.microsoft.com/office/drawing/2014/main" id="{BC37C7AC-560D-655F-2D6F-40502A2F7129}"/>
                </a:ext>
              </a:extLst>
            </p:cNvPr>
            <p:cNvGrpSpPr/>
            <p:nvPr/>
          </p:nvGrpSpPr>
          <p:grpSpPr>
            <a:xfrm>
              <a:off x="5272952" y="2658570"/>
              <a:ext cx="2204703" cy="2010391"/>
              <a:chOff x="277088" y="2658570"/>
              <a:chExt cx="2204703" cy="2010391"/>
            </a:xfrm>
          </p:grpSpPr>
          <p:sp>
            <p:nvSpPr>
              <p:cNvPr id="1397" name="사각형: 둥근 위쪽 모서리 1396">
                <a:extLst>
                  <a:ext uri="{FF2B5EF4-FFF2-40B4-BE49-F238E27FC236}">
                    <a16:creationId xmlns:a16="http://schemas.microsoft.com/office/drawing/2014/main" id="{C39967CE-9D06-D6DB-A812-084AAD60C134}"/>
                  </a:ext>
                </a:extLst>
              </p:cNvPr>
              <p:cNvSpPr/>
              <p:nvPr/>
            </p:nvSpPr>
            <p:spPr>
              <a:xfrm>
                <a:off x="277088" y="3451450"/>
                <a:ext cx="2082880" cy="1217511"/>
              </a:xfrm>
              <a:prstGeom prst="round2SameRect">
                <a:avLst>
                  <a:gd name="adj1" fmla="val 30749"/>
                  <a:gd name="adj2" fmla="val 0"/>
                </a:avLst>
              </a:prstGeom>
              <a:gradFill flip="none" rotWithShape="1">
                <a:gsLst>
                  <a:gs pos="100000">
                    <a:schemeClr val="bg1">
                      <a:alpha val="40000"/>
                    </a:schemeClr>
                  </a:gs>
                  <a:gs pos="0">
                    <a:srgbClr val="FCD6BC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78535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398" name="그룹 1397">
                <a:extLst>
                  <a:ext uri="{FF2B5EF4-FFF2-40B4-BE49-F238E27FC236}">
                    <a16:creationId xmlns:a16="http://schemas.microsoft.com/office/drawing/2014/main" id="{11D5834E-386D-A5A7-B270-DC373A006EAA}"/>
                  </a:ext>
                </a:extLst>
              </p:cNvPr>
              <p:cNvGrpSpPr/>
              <p:nvPr/>
            </p:nvGrpSpPr>
            <p:grpSpPr>
              <a:xfrm>
                <a:off x="277088" y="2658570"/>
                <a:ext cx="2204703" cy="1636745"/>
                <a:chOff x="436336" y="2698088"/>
                <a:chExt cx="3073206" cy="2281511"/>
              </a:xfrm>
            </p:grpSpPr>
            <p:sp>
              <p:nvSpPr>
                <p:cNvPr id="1399" name="타원 1398">
                  <a:extLst>
                    <a:ext uri="{FF2B5EF4-FFF2-40B4-BE49-F238E27FC236}">
                      <a16:creationId xmlns:a16="http://schemas.microsoft.com/office/drawing/2014/main" id="{CB25188A-7000-3233-B2EF-F81EEA852C04}"/>
                    </a:ext>
                  </a:extLst>
                </p:cNvPr>
                <p:cNvSpPr/>
                <p:nvPr/>
              </p:nvSpPr>
              <p:spPr>
                <a:xfrm>
                  <a:off x="436336" y="2698088"/>
                  <a:ext cx="1376199" cy="137619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785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401" name="직사각형 1400">
                  <a:extLst>
                    <a:ext uri="{FF2B5EF4-FFF2-40B4-BE49-F238E27FC236}">
                      <a16:creationId xmlns:a16="http://schemas.microsoft.com/office/drawing/2014/main" id="{D091F4FA-4ADE-7ADF-B93A-28B6E1F73594}"/>
                    </a:ext>
                  </a:extLst>
                </p:cNvPr>
                <p:cNvSpPr/>
                <p:nvPr/>
              </p:nvSpPr>
              <p:spPr>
                <a:xfrm>
                  <a:off x="2042614" y="3259891"/>
                  <a:ext cx="1244946" cy="331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r>
                    <a:rPr lang="ko-KR" altLang="en-US" sz="12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박광수</a:t>
                  </a:r>
                  <a:endParaRPr lang="en-US" altLang="ko-KR" sz="12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402" name="직사각형 1401">
                  <a:extLst>
                    <a:ext uri="{FF2B5EF4-FFF2-40B4-BE49-F238E27FC236}">
                      <a16:creationId xmlns:a16="http://schemas.microsoft.com/office/drawing/2014/main" id="{88896F90-D2D7-402C-0EB3-AD25D38FEC63}"/>
                    </a:ext>
                  </a:extLst>
                </p:cNvPr>
                <p:cNvSpPr/>
                <p:nvPr/>
              </p:nvSpPr>
              <p:spPr>
                <a:xfrm>
                  <a:off x="436336" y="4169672"/>
                  <a:ext cx="3073206" cy="8099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음식 이미지 판별에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따른 추가 정보 확인 및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제공모형 구축</a:t>
                  </a:r>
                </a:p>
              </p:txBody>
            </p:sp>
          </p:grpSp>
        </p:grpSp>
        <p:grpSp>
          <p:nvGrpSpPr>
            <p:cNvPr id="1403" name="그룹 1402">
              <a:extLst>
                <a:ext uri="{FF2B5EF4-FFF2-40B4-BE49-F238E27FC236}">
                  <a16:creationId xmlns:a16="http://schemas.microsoft.com/office/drawing/2014/main" id="{9D63A689-1B0F-94C8-5D2D-70AFCCFF8937}"/>
                </a:ext>
              </a:extLst>
            </p:cNvPr>
            <p:cNvGrpSpPr/>
            <p:nvPr/>
          </p:nvGrpSpPr>
          <p:grpSpPr>
            <a:xfrm>
              <a:off x="7761831" y="2658570"/>
              <a:ext cx="2204703" cy="2010391"/>
              <a:chOff x="277088" y="2658570"/>
              <a:chExt cx="2204703" cy="2010391"/>
            </a:xfrm>
          </p:grpSpPr>
          <p:sp>
            <p:nvSpPr>
              <p:cNvPr id="1404" name="사각형: 둥근 위쪽 모서리 1403">
                <a:extLst>
                  <a:ext uri="{FF2B5EF4-FFF2-40B4-BE49-F238E27FC236}">
                    <a16:creationId xmlns:a16="http://schemas.microsoft.com/office/drawing/2014/main" id="{2587CDF7-3716-2CCE-DC6F-2931F3DEF4A8}"/>
                  </a:ext>
                </a:extLst>
              </p:cNvPr>
              <p:cNvSpPr/>
              <p:nvPr/>
            </p:nvSpPr>
            <p:spPr>
              <a:xfrm>
                <a:off x="277088" y="3451450"/>
                <a:ext cx="2082880" cy="1217511"/>
              </a:xfrm>
              <a:prstGeom prst="round2SameRect">
                <a:avLst>
                  <a:gd name="adj1" fmla="val 30749"/>
                  <a:gd name="adj2" fmla="val 0"/>
                </a:avLst>
              </a:prstGeom>
              <a:gradFill flip="none" rotWithShape="1">
                <a:gsLst>
                  <a:gs pos="100000">
                    <a:schemeClr val="bg1">
                      <a:alpha val="40000"/>
                    </a:schemeClr>
                  </a:gs>
                  <a:gs pos="0">
                    <a:srgbClr val="FCD6BC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78535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405" name="그룹 1404">
                <a:extLst>
                  <a:ext uri="{FF2B5EF4-FFF2-40B4-BE49-F238E27FC236}">
                    <a16:creationId xmlns:a16="http://schemas.microsoft.com/office/drawing/2014/main" id="{C0CFC600-6E72-7599-985C-4395F74060E7}"/>
                  </a:ext>
                </a:extLst>
              </p:cNvPr>
              <p:cNvGrpSpPr/>
              <p:nvPr/>
            </p:nvGrpSpPr>
            <p:grpSpPr>
              <a:xfrm>
                <a:off x="277088" y="2658570"/>
                <a:ext cx="2204703" cy="1636745"/>
                <a:chOff x="436336" y="2698088"/>
                <a:chExt cx="3073206" cy="2281511"/>
              </a:xfrm>
            </p:grpSpPr>
            <p:sp>
              <p:nvSpPr>
                <p:cNvPr id="1406" name="타원 1405">
                  <a:extLst>
                    <a:ext uri="{FF2B5EF4-FFF2-40B4-BE49-F238E27FC236}">
                      <a16:creationId xmlns:a16="http://schemas.microsoft.com/office/drawing/2014/main" id="{6D74FB49-E510-95ED-C671-F91F3F7F286B}"/>
                    </a:ext>
                  </a:extLst>
                </p:cNvPr>
                <p:cNvSpPr/>
                <p:nvPr/>
              </p:nvSpPr>
              <p:spPr>
                <a:xfrm>
                  <a:off x="436336" y="2698088"/>
                  <a:ext cx="1376199" cy="137619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785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024" name="직사각형 1023">
                  <a:extLst>
                    <a:ext uri="{FF2B5EF4-FFF2-40B4-BE49-F238E27FC236}">
                      <a16:creationId xmlns:a16="http://schemas.microsoft.com/office/drawing/2014/main" id="{C9EA3EC2-BEEB-137E-40D9-5F4496FAA2A1}"/>
                    </a:ext>
                  </a:extLst>
                </p:cNvPr>
                <p:cNvSpPr/>
                <p:nvPr/>
              </p:nvSpPr>
              <p:spPr>
                <a:xfrm>
                  <a:off x="2042614" y="3259891"/>
                  <a:ext cx="1244946" cy="331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r>
                    <a:rPr lang="ko-KR" altLang="en-US" sz="1200" dirty="0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김경태</a:t>
                  </a:r>
                  <a:endParaRPr lang="en-US" altLang="ko-KR" sz="12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25" name="직사각형 1024">
                  <a:extLst>
                    <a:ext uri="{FF2B5EF4-FFF2-40B4-BE49-F238E27FC236}">
                      <a16:creationId xmlns:a16="http://schemas.microsoft.com/office/drawing/2014/main" id="{4D7CA2BC-5F35-42B2-B344-22F766CE1317}"/>
                    </a:ext>
                  </a:extLst>
                </p:cNvPr>
                <p:cNvSpPr/>
                <p:nvPr/>
              </p:nvSpPr>
              <p:spPr>
                <a:xfrm>
                  <a:off x="436336" y="4169672"/>
                  <a:ext cx="3073206" cy="8099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음식 이미지 판별 모형을 이용한 시장 동향 및 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추세 분석 모형 구축 </a:t>
                  </a:r>
                </a:p>
              </p:txBody>
            </p:sp>
          </p:grpSp>
        </p:grp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76A45A0B-CBF8-0475-FC78-4262B29CCCA9}"/>
                </a:ext>
              </a:extLst>
            </p:cNvPr>
            <p:cNvGrpSpPr/>
            <p:nvPr/>
          </p:nvGrpSpPr>
          <p:grpSpPr>
            <a:xfrm>
              <a:off x="10101317" y="2658570"/>
              <a:ext cx="2204703" cy="2010391"/>
              <a:chOff x="277088" y="2658570"/>
              <a:chExt cx="2204703" cy="2010391"/>
            </a:xfrm>
          </p:grpSpPr>
          <p:sp>
            <p:nvSpPr>
              <p:cNvPr id="1028" name="사각형: 둥근 위쪽 모서리 1027">
                <a:extLst>
                  <a:ext uri="{FF2B5EF4-FFF2-40B4-BE49-F238E27FC236}">
                    <a16:creationId xmlns:a16="http://schemas.microsoft.com/office/drawing/2014/main" id="{CACF7CF2-EB00-03FF-074A-1952F9ED49DC}"/>
                  </a:ext>
                </a:extLst>
              </p:cNvPr>
              <p:cNvSpPr/>
              <p:nvPr/>
            </p:nvSpPr>
            <p:spPr>
              <a:xfrm>
                <a:off x="277088" y="3451450"/>
                <a:ext cx="2082880" cy="1217511"/>
              </a:xfrm>
              <a:prstGeom prst="round2SameRect">
                <a:avLst>
                  <a:gd name="adj1" fmla="val 30749"/>
                  <a:gd name="adj2" fmla="val 0"/>
                </a:avLst>
              </a:prstGeom>
              <a:gradFill flip="none" rotWithShape="1">
                <a:gsLst>
                  <a:gs pos="100000">
                    <a:schemeClr val="bg1">
                      <a:alpha val="40000"/>
                    </a:schemeClr>
                  </a:gs>
                  <a:gs pos="0">
                    <a:srgbClr val="FCD6BC"/>
                  </a:gs>
                </a:gsLst>
                <a:lin ang="5400000" scaled="1"/>
                <a:tileRect/>
              </a:gradFill>
              <a:ln>
                <a:gradFill>
                  <a:gsLst>
                    <a:gs pos="0">
                      <a:srgbClr val="F78535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grpSp>
            <p:nvGrpSpPr>
              <p:cNvPr id="1029" name="그룹 1028">
                <a:extLst>
                  <a:ext uri="{FF2B5EF4-FFF2-40B4-BE49-F238E27FC236}">
                    <a16:creationId xmlns:a16="http://schemas.microsoft.com/office/drawing/2014/main" id="{52553EFE-346C-DC73-EF28-02646F4C32BC}"/>
                  </a:ext>
                </a:extLst>
              </p:cNvPr>
              <p:cNvGrpSpPr/>
              <p:nvPr/>
            </p:nvGrpSpPr>
            <p:grpSpPr>
              <a:xfrm>
                <a:off x="277088" y="2658570"/>
                <a:ext cx="2204703" cy="1636745"/>
                <a:chOff x="436336" y="2698088"/>
                <a:chExt cx="3073206" cy="2281511"/>
              </a:xfrm>
            </p:grpSpPr>
            <p:sp>
              <p:nvSpPr>
                <p:cNvPr id="1030" name="타원 1029">
                  <a:extLst>
                    <a:ext uri="{FF2B5EF4-FFF2-40B4-BE49-F238E27FC236}">
                      <a16:creationId xmlns:a16="http://schemas.microsoft.com/office/drawing/2014/main" id="{28EC4C1F-3F95-E208-8643-84535DF6B0D2}"/>
                    </a:ext>
                  </a:extLst>
                </p:cNvPr>
                <p:cNvSpPr/>
                <p:nvPr/>
              </p:nvSpPr>
              <p:spPr>
                <a:xfrm>
                  <a:off x="436336" y="2698088"/>
                  <a:ext cx="1376199" cy="137619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rgbClr val="F785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1032" name="직사각형 1031">
                  <a:extLst>
                    <a:ext uri="{FF2B5EF4-FFF2-40B4-BE49-F238E27FC236}">
                      <a16:creationId xmlns:a16="http://schemas.microsoft.com/office/drawing/2014/main" id="{CEFD8D63-0781-53C9-5F1D-DA51137B7541}"/>
                    </a:ext>
                  </a:extLst>
                </p:cNvPr>
                <p:cNvSpPr/>
                <p:nvPr/>
              </p:nvSpPr>
              <p:spPr>
                <a:xfrm>
                  <a:off x="2042614" y="3259891"/>
                  <a:ext cx="1244946" cy="3310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dist"/>
                  <a:r>
                    <a:rPr lang="ko-KR" altLang="en-US" sz="1200" dirty="0" err="1">
                      <a:solidFill>
                        <a:schemeClr val="tx1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양예인</a:t>
                  </a:r>
                  <a:endParaRPr lang="en-US" altLang="ko-KR" sz="1200" dirty="0">
                    <a:solidFill>
                      <a:schemeClr val="tx1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  <p:sp>
              <p:nvSpPr>
                <p:cNvPr id="1033" name="직사각형 1032">
                  <a:extLst>
                    <a:ext uri="{FF2B5EF4-FFF2-40B4-BE49-F238E27FC236}">
                      <a16:creationId xmlns:a16="http://schemas.microsoft.com/office/drawing/2014/main" id="{C8612DE3-6369-5B76-6D4B-D01801A5C05B}"/>
                    </a:ext>
                  </a:extLst>
                </p:cNvPr>
                <p:cNvSpPr/>
                <p:nvPr/>
              </p:nvSpPr>
              <p:spPr>
                <a:xfrm>
                  <a:off x="436336" y="4169672"/>
                  <a:ext cx="3073206" cy="8099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ko-KR" altLang="en-US" sz="1050" dirty="0">
                      <a:solidFill>
                        <a:srgbClr val="F78535"/>
                      </a:solidFill>
                      <a:latin typeface="페이퍼로지 6 SemiBold" pitchFamily="2" charset="-127"/>
                      <a:ea typeface="페이퍼로지 6 SemiBold" pitchFamily="2" charset="-127"/>
                    </a:rPr>
                    <a:t>모형 및 시스템 구축 과제 전반 점검 및 검수 </a:t>
                  </a:r>
                  <a:endParaRPr lang="en-US" altLang="ko-KR" sz="1050" dirty="0">
                    <a:solidFill>
                      <a:srgbClr val="F78535"/>
                    </a:solidFill>
                    <a:latin typeface="페이퍼로지 6 SemiBold" pitchFamily="2" charset="-127"/>
                    <a:ea typeface="페이퍼로지 6 SemiBold" pitchFamily="2" charset="-127"/>
                  </a:endParaRPr>
                </a:p>
              </p:txBody>
            </p:sp>
          </p:grpSp>
        </p:grpSp>
      </p:grp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942E7525-D7CB-589C-90DB-E21D58671F35}"/>
              </a:ext>
            </a:extLst>
          </p:cNvPr>
          <p:cNvSpPr/>
          <p:nvPr/>
        </p:nvSpPr>
        <p:spPr>
          <a:xfrm>
            <a:off x="436336" y="4724024"/>
            <a:ext cx="9551371" cy="17602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추가 업데이트 예정 </a:t>
            </a:r>
          </a:p>
        </p:txBody>
      </p:sp>
    </p:spTree>
    <p:extLst>
      <p:ext uri="{BB962C8B-B14F-4D97-AF65-F5344CB8AC3E}">
        <p14:creationId xmlns:p14="http://schemas.microsoft.com/office/powerpoint/2010/main" val="2320760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CE3D4-AFA9-5FF9-DDEF-EF1B5884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B9B400-A214-6A88-5006-6893E59F2868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C79BA44-55ED-9AAD-6AF9-01F9CAA66762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7E7ABD0-BED4-FBD7-EFAF-4B3849B50F4F}"/>
              </a:ext>
            </a:extLst>
          </p:cNvPr>
          <p:cNvSpPr/>
          <p:nvPr/>
        </p:nvSpPr>
        <p:spPr>
          <a:xfrm>
            <a:off x="436336" y="672703"/>
            <a:ext cx="2173514" cy="304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5965656-46CD-F95E-7A5D-917D018F905E}"/>
              </a:ext>
            </a:extLst>
          </p:cNvPr>
          <p:cNvSpPr/>
          <p:nvPr/>
        </p:nvSpPr>
        <p:spPr>
          <a:xfrm>
            <a:off x="1025869" y="688849"/>
            <a:ext cx="1533046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세부 운영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2CC21012-33D2-623F-6E49-85CCB7F194DC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C69B95F-6629-5FC2-226D-6EE256043D38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04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79E0B5-086D-D596-EE07-42FEC3E047C5}"/>
              </a:ext>
            </a:extLst>
          </p:cNvPr>
          <p:cNvSpPr/>
          <p:nvPr/>
        </p:nvSpPr>
        <p:spPr>
          <a:xfrm>
            <a:off x="389280" y="1621164"/>
            <a:ext cx="9913257" cy="59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추진 일정</a:t>
            </a:r>
            <a:endParaRPr lang="en-US" altLang="ko-KR" sz="3200" dirty="0">
              <a:solidFill>
                <a:srgbClr val="2A2A2A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366" name="그룹 1365">
            <a:extLst>
              <a:ext uri="{FF2B5EF4-FFF2-40B4-BE49-F238E27FC236}">
                <a16:creationId xmlns:a16="http://schemas.microsoft.com/office/drawing/2014/main" id="{56F20C39-8AC4-0310-6DA6-6CF4A56E6286}"/>
              </a:ext>
            </a:extLst>
          </p:cNvPr>
          <p:cNvGrpSpPr/>
          <p:nvPr/>
        </p:nvGrpSpPr>
        <p:grpSpPr>
          <a:xfrm>
            <a:off x="493488" y="1523249"/>
            <a:ext cx="349477" cy="97912"/>
            <a:chOff x="493486" y="1436289"/>
            <a:chExt cx="602240" cy="168729"/>
          </a:xfrm>
        </p:grpSpPr>
        <p:sp>
          <p:nvSpPr>
            <p:cNvPr id="1367" name="타원 1366">
              <a:extLst>
                <a:ext uri="{FF2B5EF4-FFF2-40B4-BE49-F238E27FC236}">
                  <a16:creationId xmlns:a16="http://schemas.microsoft.com/office/drawing/2014/main" id="{A2635709-02F0-EC8E-291B-33A96337275A}"/>
                </a:ext>
              </a:extLst>
            </p:cNvPr>
            <p:cNvSpPr/>
            <p:nvPr/>
          </p:nvSpPr>
          <p:spPr>
            <a:xfrm>
              <a:off x="493486" y="1436289"/>
              <a:ext cx="168729" cy="168729"/>
            </a:xfrm>
            <a:prstGeom prst="ellipse">
              <a:avLst/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8" name="타원 1367">
              <a:extLst>
                <a:ext uri="{FF2B5EF4-FFF2-40B4-BE49-F238E27FC236}">
                  <a16:creationId xmlns:a16="http://schemas.microsoft.com/office/drawing/2014/main" id="{52F5B98B-4CED-7A78-C8D1-F22EF8EFAEF5}"/>
                </a:ext>
              </a:extLst>
            </p:cNvPr>
            <p:cNvSpPr/>
            <p:nvPr/>
          </p:nvSpPr>
          <p:spPr>
            <a:xfrm>
              <a:off x="710242" y="1436289"/>
              <a:ext cx="168729" cy="168729"/>
            </a:xfrm>
            <a:prstGeom prst="ellipse">
              <a:avLst/>
            </a:prstGeom>
            <a:solidFill>
              <a:srgbClr val="9A8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9" name="타원 1368">
              <a:extLst>
                <a:ext uri="{FF2B5EF4-FFF2-40B4-BE49-F238E27FC236}">
                  <a16:creationId xmlns:a16="http://schemas.microsoft.com/office/drawing/2014/main" id="{D841B94B-6814-FB79-C536-5AD313C9CEE7}"/>
                </a:ext>
              </a:extLst>
            </p:cNvPr>
            <p:cNvSpPr/>
            <p:nvPr/>
          </p:nvSpPr>
          <p:spPr>
            <a:xfrm>
              <a:off x="926997" y="1436289"/>
              <a:ext cx="168729" cy="1687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70" name="그림 1369">
            <a:extLst>
              <a:ext uri="{FF2B5EF4-FFF2-40B4-BE49-F238E27FC236}">
                <a16:creationId xmlns:a16="http://schemas.microsoft.com/office/drawing/2014/main" id="{9C245CEF-B0BD-EBE9-1B29-DE31506C31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7739" y="78844"/>
            <a:ext cx="2422203" cy="811617"/>
          </a:xfrm>
          <a:prstGeom prst="rect">
            <a:avLst/>
          </a:prstGeom>
        </p:spPr>
      </p:pic>
      <p:sp>
        <p:nvSpPr>
          <p:cNvPr id="1371" name="직사각형 1370">
            <a:extLst>
              <a:ext uri="{FF2B5EF4-FFF2-40B4-BE49-F238E27FC236}">
                <a16:creationId xmlns:a16="http://schemas.microsoft.com/office/drawing/2014/main" id="{5340734F-9AFA-9955-952E-6B184CCA2728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&lt;6&gt;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933D6C-2A46-16A2-B032-AA6299543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2418"/>
              </p:ext>
            </p:extLst>
          </p:nvPr>
        </p:nvGraphicFramePr>
        <p:xfrm>
          <a:off x="539679" y="2705823"/>
          <a:ext cx="9612452" cy="4613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9396">
                  <a:extLst>
                    <a:ext uri="{9D8B030D-6E8A-4147-A177-3AD203B41FA5}">
                      <a16:colId xmlns:a16="http://schemas.microsoft.com/office/drawing/2014/main" val="1144041550"/>
                    </a:ext>
                  </a:extLst>
                </a:gridCol>
                <a:gridCol w="1573968">
                  <a:extLst>
                    <a:ext uri="{9D8B030D-6E8A-4147-A177-3AD203B41FA5}">
                      <a16:colId xmlns:a16="http://schemas.microsoft.com/office/drawing/2014/main" val="3363747221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961480816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887640998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4067555143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2038158419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1216583738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764720026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2781246081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3974683610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195176119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2308820514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2513038519"/>
                    </a:ext>
                  </a:extLst>
                </a:gridCol>
                <a:gridCol w="597424">
                  <a:extLst>
                    <a:ext uri="{9D8B030D-6E8A-4147-A177-3AD203B41FA5}">
                      <a16:colId xmlns:a16="http://schemas.microsoft.com/office/drawing/2014/main" val="2175996877"/>
                    </a:ext>
                  </a:extLst>
                </a:gridCol>
              </a:tblGrid>
              <a:tr h="385511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활동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내역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월  프로젝트 일정 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52468"/>
                  </a:ext>
                </a:extLst>
              </a:tr>
              <a:tr h="48244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17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18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21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22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화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23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수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24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목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25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일</a:t>
                      </a:r>
                      <a:b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</a:b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금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8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259615"/>
                  </a:ext>
                </a:extLst>
              </a:tr>
              <a:tr h="4824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기획 및 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프로젝트 설계</a:t>
                      </a:r>
                      <a:endParaRPr lang="en-US" altLang="ko-KR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기능 정의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9027458"/>
                  </a:ext>
                </a:extLst>
              </a:tr>
              <a:tr h="4094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1005059"/>
                  </a:ext>
                </a:extLst>
              </a:tr>
              <a:tr h="482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기술 연구</a:t>
                      </a:r>
                      <a:endParaRPr lang="en-US" altLang="ko-KR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GPT </a:t>
                      </a:r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연동 실습 및 샘플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6181119"/>
                  </a:ext>
                </a:extLst>
              </a:tr>
              <a:tr h="4824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연구 실험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모델 실험 </a:t>
                      </a:r>
                      <a:r>
                        <a:rPr lang="en-US" altLang="ko-KR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&amp; 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 </a:t>
                      </a:r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연구 가설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95232"/>
                  </a:ext>
                </a:extLst>
              </a:tr>
              <a:tr h="4094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시연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8978549"/>
                  </a:ext>
                </a:extLst>
              </a:tr>
              <a:tr h="482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시스템</a:t>
                      </a:r>
                      <a:endParaRPr lang="en-US" altLang="ko-KR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웹 시스템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3962761"/>
                  </a:ext>
                </a:extLst>
              </a:tr>
              <a:tr h="40940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문서작성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결과 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2332158"/>
                  </a:ext>
                </a:extLst>
              </a:tr>
              <a:tr h="40940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페이퍼로지 4 Regular" pitchFamily="2" charset="-127"/>
                          <a:ea typeface="페이퍼로지 4 Regular" pitchFamily="2" charset="-127"/>
                        </a:rPr>
                        <a:t>데이터 시각화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페이퍼로지 4 Regular" pitchFamily="2" charset="-127"/>
                        <a:ea typeface="페이퍼로지 4 Regular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D4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8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9720256"/>
                  </a:ext>
                </a:extLst>
              </a:tr>
            </a:tbl>
          </a:graphicData>
        </a:graphic>
      </p:graphicFrame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973BDD69-2314-08A7-C27A-A4CF9573D709}"/>
              </a:ext>
            </a:extLst>
          </p:cNvPr>
          <p:cNvSpPr/>
          <p:nvPr/>
        </p:nvSpPr>
        <p:spPr>
          <a:xfrm rot="5400000">
            <a:off x="3353271" y="3364076"/>
            <a:ext cx="231079" cy="98132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8B845E7D-B1FB-CD3B-FA5C-E5535D109A32}"/>
              </a:ext>
            </a:extLst>
          </p:cNvPr>
          <p:cNvSpPr/>
          <p:nvPr/>
        </p:nvSpPr>
        <p:spPr>
          <a:xfrm rot="5400000">
            <a:off x="3702424" y="3492927"/>
            <a:ext cx="231079" cy="167962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BBBD189D-CE86-D65B-3404-4CF6B0CDE291}"/>
              </a:ext>
            </a:extLst>
          </p:cNvPr>
          <p:cNvSpPr/>
          <p:nvPr/>
        </p:nvSpPr>
        <p:spPr>
          <a:xfrm rot="5400000">
            <a:off x="5240524" y="3768995"/>
            <a:ext cx="231079" cy="207145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01BBEA9E-517D-05FD-558A-A9A45AC263C0}"/>
              </a:ext>
            </a:extLst>
          </p:cNvPr>
          <p:cNvSpPr/>
          <p:nvPr/>
        </p:nvSpPr>
        <p:spPr>
          <a:xfrm rot="5400000">
            <a:off x="6021126" y="4105028"/>
            <a:ext cx="231079" cy="242638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29A2BF01-2B5A-1728-2690-B57DBE1518F0}"/>
              </a:ext>
            </a:extLst>
          </p:cNvPr>
          <p:cNvSpPr/>
          <p:nvPr/>
        </p:nvSpPr>
        <p:spPr>
          <a:xfrm rot="5400000">
            <a:off x="7677621" y="5268581"/>
            <a:ext cx="231079" cy="98132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5D2A3F65-F947-206F-F832-3DEEF7AC035E}"/>
              </a:ext>
            </a:extLst>
          </p:cNvPr>
          <p:cNvSpPr/>
          <p:nvPr/>
        </p:nvSpPr>
        <p:spPr>
          <a:xfrm rot="5400000">
            <a:off x="7964279" y="5459927"/>
            <a:ext cx="231079" cy="1554638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C0339560-31B3-C979-3A30-8EF5DFBA8DF0}"/>
              </a:ext>
            </a:extLst>
          </p:cNvPr>
          <p:cNvSpPr/>
          <p:nvPr/>
        </p:nvSpPr>
        <p:spPr>
          <a:xfrm rot="5400000">
            <a:off x="8792799" y="6219293"/>
            <a:ext cx="231079" cy="98132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D8950FDE-9167-6AA0-6ADD-43551F537930}"/>
              </a:ext>
            </a:extLst>
          </p:cNvPr>
          <p:cNvSpPr/>
          <p:nvPr/>
        </p:nvSpPr>
        <p:spPr>
          <a:xfrm rot="5400000">
            <a:off x="7677621" y="6638689"/>
            <a:ext cx="231079" cy="98132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78535"/>
              </a:gs>
              <a:gs pos="100000">
                <a:srgbClr val="FAB58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2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B820-E1B8-7A3E-2026-A98A412A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1C0C2CE2-78D3-DED2-09E7-9B155B133A68}"/>
              </a:ext>
            </a:extLst>
          </p:cNvPr>
          <p:cNvSpPr/>
          <p:nvPr/>
        </p:nvSpPr>
        <p:spPr>
          <a:xfrm>
            <a:off x="366329" y="274145"/>
            <a:ext cx="3565072" cy="382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Ⅰ </a:t>
            </a:r>
            <a:r>
              <a:rPr lang="ko-KR" altLang="en-US" sz="20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개요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4845B57-7B48-9271-16CA-35650485629F}"/>
              </a:ext>
            </a:extLst>
          </p:cNvPr>
          <p:cNvCxnSpPr>
            <a:cxnSpLocks/>
          </p:cNvCxnSpPr>
          <p:nvPr/>
        </p:nvCxnSpPr>
        <p:spPr>
          <a:xfrm>
            <a:off x="493488" y="825104"/>
            <a:ext cx="991325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30F38F9-A297-930B-4C13-E29BAF3C90F7}"/>
              </a:ext>
            </a:extLst>
          </p:cNvPr>
          <p:cNvSpPr/>
          <p:nvPr/>
        </p:nvSpPr>
        <p:spPr>
          <a:xfrm>
            <a:off x="436336" y="672703"/>
            <a:ext cx="2173514" cy="3048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91183F4-4BA1-44D2-2B2D-5F5259A6F976}"/>
              </a:ext>
            </a:extLst>
          </p:cNvPr>
          <p:cNvSpPr/>
          <p:nvPr/>
        </p:nvSpPr>
        <p:spPr>
          <a:xfrm>
            <a:off x="1025869" y="688849"/>
            <a:ext cx="1533046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페이퍼로지 6 SemiBold" pitchFamily="2" charset="-127"/>
                <a:ea typeface="페이퍼로지 6 SemiBold" pitchFamily="2" charset="-127"/>
              </a:rPr>
              <a:t>프로젝트 세부 운영</a:t>
            </a:r>
            <a:endParaRPr lang="en-US" altLang="ko-KR" sz="1400" dirty="0">
              <a:solidFill>
                <a:schemeClr val="tx1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0B05A2A0-2EBF-AA4B-219E-F5953970E303}"/>
              </a:ext>
            </a:extLst>
          </p:cNvPr>
          <p:cNvSpPr/>
          <p:nvPr/>
        </p:nvSpPr>
        <p:spPr>
          <a:xfrm>
            <a:off x="436339" y="672703"/>
            <a:ext cx="507485" cy="304800"/>
          </a:xfrm>
          <a:custGeom>
            <a:avLst/>
            <a:gdLst>
              <a:gd name="connsiteX0" fmla="*/ 152400 w 507485"/>
              <a:gd name="connsiteY0" fmla="*/ 0 h 304800"/>
              <a:gd name="connsiteX1" fmla="*/ 507485 w 507485"/>
              <a:gd name="connsiteY1" fmla="*/ 0 h 304800"/>
              <a:gd name="connsiteX2" fmla="*/ 431285 w 507485"/>
              <a:gd name="connsiteY2" fmla="*/ 304800 h 304800"/>
              <a:gd name="connsiteX3" fmla="*/ 152400 w 507485"/>
              <a:gd name="connsiteY3" fmla="*/ 304800 h 304800"/>
              <a:gd name="connsiteX4" fmla="*/ 0 w 507485"/>
              <a:gd name="connsiteY4" fmla="*/ 152400 h 304800"/>
              <a:gd name="connsiteX5" fmla="*/ 152400 w 507485"/>
              <a:gd name="connsiteY5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485" h="304800">
                <a:moveTo>
                  <a:pt x="152400" y="0"/>
                </a:moveTo>
                <a:lnTo>
                  <a:pt x="507485" y="0"/>
                </a:lnTo>
                <a:lnTo>
                  <a:pt x="431285" y="304800"/>
                </a:lnTo>
                <a:lnTo>
                  <a:pt x="152400" y="304800"/>
                </a:lnTo>
                <a:cubicBezTo>
                  <a:pt x="68232" y="304800"/>
                  <a:pt x="0" y="236568"/>
                  <a:pt x="0" y="152400"/>
                </a:cubicBez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78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620DDCB-48CD-A382-5F0C-F32005995047}"/>
              </a:ext>
            </a:extLst>
          </p:cNvPr>
          <p:cNvSpPr/>
          <p:nvPr/>
        </p:nvSpPr>
        <p:spPr>
          <a:xfrm>
            <a:off x="480654" y="688849"/>
            <a:ext cx="464660" cy="272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페이퍼로지 9 Black" pitchFamily="2" charset="-127"/>
                <a:ea typeface="페이퍼로지 9 Black" pitchFamily="2" charset="-127"/>
              </a:rPr>
              <a:t>04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D14079-1C06-C4F1-A64D-38F342DE1FA0}"/>
              </a:ext>
            </a:extLst>
          </p:cNvPr>
          <p:cNvSpPr/>
          <p:nvPr/>
        </p:nvSpPr>
        <p:spPr>
          <a:xfrm>
            <a:off x="389280" y="1621164"/>
            <a:ext cx="9913257" cy="59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200" dirty="0">
                <a:solidFill>
                  <a:srgbClr val="2A2A2A"/>
                </a:solidFill>
                <a:latin typeface="페이퍼로지 6 SemiBold" pitchFamily="2" charset="-127"/>
                <a:ea typeface="페이퍼로지 6 SemiBold" pitchFamily="2" charset="-127"/>
              </a:rPr>
              <a:t>프로젝트 개발 환경</a:t>
            </a:r>
            <a:endParaRPr lang="en-US" altLang="ko-KR" sz="3200" dirty="0">
              <a:solidFill>
                <a:srgbClr val="2A2A2A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1366" name="그룹 1365">
            <a:extLst>
              <a:ext uri="{FF2B5EF4-FFF2-40B4-BE49-F238E27FC236}">
                <a16:creationId xmlns:a16="http://schemas.microsoft.com/office/drawing/2014/main" id="{CBC1699D-3ADE-F16F-B36A-85CA0F91F0D3}"/>
              </a:ext>
            </a:extLst>
          </p:cNvPr>
          <p:cNvGrpSpPr/>
          <p:nvPr/>
        </p:nvGrpSpPr>
        <p:grpSpPr>
          <a:xfrm>
            <a:off x="493488" y="1523249"/>
            <a:ext cx="349477" cy="97912"/>
            <a:chOff x="493486" y="1436289"/>
            <a:chExt cx="602240" cy="168729"/>
          </a:xfrm>
        </p:grpSpPr>
        <p:sp>
          <p:nvSpPr>
            <p:cNvPr id="1367" name="타원 1366">
              <a:extLst>
                <a:ext uri="{FF2B5EF4-FFF2-40B4-BE49-F238E27FC236}">
                  <a16:creationId xmlns:a16="http://schemas.microsoft.com/office/drawing/2014/main" id="{DF79C821-5915-6F4C-27AC-B6F48FB83B27}"/>
                </a:ext>
              </a:extLst>
            </p:cNvPr>
            <p:cNvSpPr/>
            <p:nvPr/>
          </p:nvSpPr>
          <p:spPr>
            <a:xfrm>
              <a:off x="493486" y="1436289"/>
              <a:ext cx="168729" cy="168729"/>
            </a:xfrm>
            <a:prstGeom prst="ellipse">
              <a:avLst/>
            </a:prstGeom>
            <a:solidFill>
              <a:srgbClr val="F785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8" name="타원 1367">
              <a:extLst>
                <a:ext uri="{FF2B5EF4-FFF2-40B4-BE49-F238E27FC236}">
                  <a16:creationId xmlns:a16="http://schemas.microsoft.com/office/drawing/2014/main" id="{E9B43164-A1F2-AD7F-8306-8575AB0AA4B4}"/>
                </a:ext>
              </a:extLst>
            </p:cNvPr>
            <p:cNvSpPr/>
            <p:nvPr/>
          </p:nvSpPr>
          <p:spPr>
            <a:xfrm>
              <a:off x="710242" y="1436289"/>
              <a:ext cx="168729" cy="168729"/>
            </a:xfrm>
            <a:prstGeom prst="ellipse">
              <a:avLst/>
            </a:prstGeom>
            <a:solidFill>
              <a:srgbClr val="9A8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9" name="타원 1368">
              <a:extLst>
                <a:ext uri="{FF2B5EF4-FFF2-40B4-BE49-F238E27FC236}">
                  <a16:creationId xmlns:a16="http://schemas.microsoft.com/office/drawing/2014/main" id="{60653198-6AB6-2BE3-5843-1C6CB76166FA}"/>
                </a:ext>
              </a:extLst>
            </p:cNvPr>
            <p:cNvSpPr/>
            <p:nvPr/>
          </p:nvSpPr>
          <p:spPr>
            <a:xfrm>
              <a:off x="926997" y="1436289"/>
              <a:ext cx="168729" cy="1687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70" name="그림 1369">
            <a:extLst>
              <a:ext uri="{FF2B5EF4-FFF2-40B4-BE49-F238E27FC236}">
                <a16:creationId xmlns:a16="http://schemas.microsoft.com/office/drawing/2014/main" id="{408A160A-9379-B43A-7B14-99C1951C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77739" y="78844"/>
            <a:ext cx="2422203" cy="811617"/>
          </a:xfrm>
          <a:prstGeom prst="rect">
            <a:avLst/>
          </a:prstGeom>
        </p:spPr>
      </p:pic>
      <p:grpSp>
        <p:nvGrpSpPr>
          <p:cNvPr id="1372" name="그룹 19">
            <a:extLst>
              <a:ext uri="{FF2B5EF4-FFF2-40B4-BE49-F238E27FC236}">
                <a16:creationId xmlns:a16="http://schemas.microsoft.com/office/drawing/2014/main" id="{74813BC1-550A-F43C-245B-6321FFB8FB22}"/>
              </a:ext>
            </a:extLst>
          </p:cNvPr>
          <p:cNvGrpSpPr>
            <a:grpSpLocks/>
          </p:cNvGrpSpPr>
          <p:nvPr/>
        </p:nvGrpSpPr>
        <p:grpSpPr bwMode="auto">
          <a:xfrm>
            <a:off x="2027167" y="2563643"/>
            <a:ext cx="7345363" cy="323851"/>
            <a:chOff x="841375" y="1056480"/>
            <a:chExt cx="7344730" cy="432001"/>
          </a:xfrm>
          <a:solidFill>
            <a:srgbClr val="CDC1B6"/>
          </a:solidFill>
        </p:grpSpPr>
        <p:sp>
          <p:nvSpPr>
            <p:cNvPr id="1376" name="직사각형 1375">
              <a:extLst>
                <a:ext uri="{FF2B5EF4-FFF2-40B4-BE49-F238E27FC236}">
                  <a16:creationId xmlns:a16="http://schemas.microsoft.com/office/drawing/2014/main" id="{691E3C01-D007-EE3E-9B06-86D6FD013FF9}"/>
                </a:ext>
              </a:extLst>
            </p:cNvPr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1382" name="직사각형 1381">
              <a:extLst>
                <a:ext uri="{FF2B5EF4-FFF2-40B4-BE49-F238E27FC236}">
                  <a16:creationId xmlns:a16="http://schemas.microsoft.com/office/drawing/2014/main" id="{50538A4A-C6DB-ED21-25CC-0D1E7CF678A6}"/>
                </a:ext>
              </a:extLst>
            </p:cNvPr>
            <p:cNvSpPr/>
            <p:nvPr/>
          </p:nvSpPr>
          <p:spPr>
            <a:xfrm>
              <a:off x="2066819" y="1056480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10 / 11</a:t>
              </a:r>
            </a:p>
          </p:txBody>
        </p:sp>
      </p:grpSp>
      <p:grpSp>
        <p:nvGrpSpPr>
          <p:cNvPr id="1383" name="그룹 22">
            <a:extLst>
              <a:ext uri="{FF2B5EF4-FFF2-40B4-BE49-F238E27FC236}">
                <a16:creationId xmlns:a16="http://schemas.microsoft.com/office/drawing/2014/main" id="{E50B61F8-78E6-8B45-2502-2C2ECA47B532}"/>
              </a:ext>
            </a:extLst>
          </p:cNvPr>
          <p:cNvGrpSpPr>
            <a:grpSpLocks/>
          </p:cNvGrpSpPr>
          <p:nvPr/>
        </p:nvGrpSpPr>
        <p:grpSpPr bwMode="auto">
          <a:xfrm>
            <a:off x="2031927" y="3101508"/>
            <a:ext cx="7345362" cy="325041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384" name="직사각형 1383">
              <a:extLst>
                <a:ext uri="{FF2B5EF4-FFF2-40B4-BE49-F238E27FC236}">
                  <a16:creationId xmlns:a16="http://schemas.microsoft.com/office/drawing/2014/main" id="{3165C769-1ED7-BCE4-2E2A-D5C5A0F36D2C}"/>
                </a:ext>
              </a:extLst>
            </p:cNvPr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85" name="직사각형 1384">
              <a:extLst>
                <a:ext uri="{FF2B5EF4-FFF2-40B4-BE49-F238E27FC236}">
                  <a16:creationId xmlns:a16="http://schemas.microsoft.com/office/drawing/2014/main" id="{DDF11B83-8FF7-248D-3EBF-464859E2CB7D}"/>
                </a:ext>
              </a:extLst>
            </p:cNvPr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Python 3.10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386" name="그룹 26">
            <a:extLst>
              <a:ext uri="{FF2B5EF4-FFF2-40B4-BE49-F238E27FC236}">
                <a16:creationId xmlns:a16="http://schemas.microsoft.com/office/drawing/2014/main" id="{309E38B4-C012-4B72-E24F-7D7ED7B9D27F}"/>
              </a:ext>
            </a:extLst>
          </p:cNvPr>
          <p:cNvGrpSpPr>
            <a:grpSpLocks/>
          </p:cNvGrpSpPr>
          <p:nvPr/>
        </p:nvGrpSpPr>
        <p:grpSpPr bwMode="auto">
          <a:xfrm>
            <a:off x="2008118" y="4581056"/>
            <a:ext cx="7364412" cy="1152128"/>
            <a:chOff x="827088" y="5229201"/>
            <a:chExt cx="7364600" cy="924005"/>
          </a:xfrm>
          <a:solidFill>
            <a:srgbClr val="CDC1B6"/>
          </a:solidFill>
        </p:grpSpPr>
        <p:sp>
          <p:nvSpPr>
            <p:cNvPr id="1387" name="직사각형 1386">
              <a:extLst>
                <a:ext uri="{FF2B5EF4-FFF2-40B4-BE49-F238E27FC236}">
                  <a16:creationId xmlns:a16="http://schemas.microsoft.com/office/drawing/2014/main" id="{FF58BA35-16D2-76E2-8121-424A871E965D}"/>
                </a:ext>
              </a:extLst>
            </p:cNvPr>
            <p:cNvSpPr/>
            <p:nvPr/>
          </p:nvSpPr>
          <p:spPr>
            <a:xfrm>
              <a:off x="2071720" y="5229201"/>
              <a:ext cx="6119968" cy="9240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모델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: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EfficientNet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, YOLOv5/YOLOv8, CLIP</a:t>
              </a: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NLP: GPT-4o (OpenAI API),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HuggingFace</a:t>
              </a:r>
              <a:endParaRPr lang="en-US" altLang="ko-KR" sz="1200" dirty="0">
                <a:solidFill>
                  <a:srgbClr val="3F3F48"/>
                </a:solidFill>
                <a:latin typeface="+mn-ea"/>
              </a:endParaRP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 err="1">
                  <a:solidFill>
                    <a:srgbClr val="3F3F48"/>
                  </a:solidFill>
                  <a:latin typeface="+mn-ea"/>
                </a:rPr>
                <a:t>크롤링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: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BeautifulSoup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, Selenium,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snscrape</a:t>
              </a:r>
              <a:endParaRPr lang="en-US" altLang="ko-KR" sz="1200" dirty="0">
                <a:solidFill>
                  <a:srgbClr val="3F3F48"/>
                </a:solidFill>
                <a:latin typeface="+mn-ea"/>
              </a:endParaRP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분석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: pandas, scikit-learn, matplotlib</a:t>
              </a:r>
            </a:p>
          </p:txBody>
        </p:sp>
        <p:sp>
          <p:nvSpPr>
            <p:cNvPr id="1388" name="직사각형 1387">
              <a:extLst>
                <a:ext uri="{FF2B5EF4-FFF2-40B4-BE49-F238E27FC236}">
                  <a16:creationId xmlns:a16="http://schemas.microsoft.com/office/drawing/2014/main" id="{B49E6078-A90A-BF7F-B780-18BC0976566F}"/>
                </a:ext>
              </a:extLst>
            </p:cNvPr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1034" name="그룹 25">
            <a:extLst>
              <a:ext uri="{FF2B5EF4-FFF2-40B4-BE49-F238E27FC236}">
                <a16:creationId xmlns:a16="http://schemas.microsoft.com/office/drawing/2014/main" id="{8A74D675-3496-9DD6-C103-9CDAFF62B88A}"/>
              </a:ext>
            </a:extLst>
          </p:cNvPr>
          <p:cNvGrpSpPr>
            <a:grpSpLocks/>
          </p:cNvGrpSpPr>
          <p:nvPr/>
        </p:nvGrpSpPr>
        <p:grpSpPr bwMode="auto">
          <a:xfrm>
            <a:off x="2030437" y="3670955"/>
            <a:ext cx="7345362" cy="692887"/>
            <a:chOff x="827088" y="4800600"/>
            <a:chExt cx="7344730" cy="920891"/>
          </a:xfrm>
          <a:solidFill>
            <a:srgbClr val="CDC1B6"/>
          </a:solidFill>
        </p:grpSpPr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E86FB606-9D00-558B-DA04-202BEB454547}"/>
                </a:ext>
              </a:extLst>
            </p:cNvPr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IDE</a:t>
              </a:r>
            </a:p>
          </p:txBody>
        </p:sp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BC6F2B67-A3AB-7EEB-5F72-D5100C138656}"/>
                </a:ext>
              </a:extLst>
            </p:cNvPr>
            <p:cNvSpPr/>
            <p:nvPr/>
          </p:nvSpPr>
          <p:spPr>
            <a:xfrm>
              <a:off x="2052533" y="4800600"/>
              <a:ext cx="6119285" cy="9208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VS Studio / Google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Colab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Pro+</a:t>
              </a: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Jupyter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notebook(</a:t>
              </a: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데이터정제 및 병합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그룹화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, ML&amp;DL </a:t>
              </a: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분석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) </a:t>
              </a: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등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037" name="그룹 26">
            <a:extLst>
              <a:ext uri="{FF2B5EF4-FFF2-40B4-BE49-F238E27FC236}">
                <a16:creationId xmlns:a16="http://schemas.microsoft.com/office/drawing/2014/main" id="{178184A4-FDA8-CA6C-9781-FE7AF8766B69}"/>
              </a:ext>
            </a:extLst>
          </p:cNvPr>
          <p:cNvGrpSpPr>
            <a:grpSpLocks/>
          </p:cNvGrpSpPr>
          <p:nvPr/>
        </p:nvGrpSpPr>
        <p:grpSpPr bwMode="auto">
          <a:xfrm>
            <a:off x="1974443" y="5869095"/>
            <a:ext cx="7364412" cy="430576"/>
            <a:chOff x="827088" y="5229201"/>
            <a:chExt cx="7364600" cy="345321"/>
          </a:xfrm>
          <a:solidFill>
            <a:srgbClr val="CDC1B6"/>
          </a:solidFill>
        </p:grpSpPr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3963682F-495B-8DD0-F33B-45E2672F0482}"/>
                </a:ext>
              </a:extLst>
            </p:cNvPr>
            <p:cNvSpPr/>
            <p:nvPr/>
          </p:nvSpPr>
          <p:spPr>
            <a:xfrm>
              <a:off x="2071720" y="5229201"/>
              <a:ext cx="6119968" cy="3453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DC1B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TensorFlow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Streamlit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/ Flask (</a:t>
              </a: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웹 구현용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)  </a:t>
              </a:r>
              <a:r>
                <a:rPr lang="en-US" altLang="ko-KR" sz="1200" dirty="0" err="1">
                  <a:solidFill>
                    <a:srgbClr val="3F3F48"/>
                  </a:solidFill>
                  <a:latin typeface="+mn-ea"/>
                </a:rPr>
                <a:t>LangChain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(LLM </a:t>
              </a:r>
              <a:r>
                <a:rPr lang="ko-KR" altLang="en-US" sz="1200" dirty="0">
                  <a:solidFill>
                    <a:srgbClr val="3F3F48"/>
                  </a:solidFill>
                  <a:latin typeface="+mn-ea"/>
                </a:rPr>
                <a:t>활용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)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997883ED-D53A-8216-D745-4335EF155401}"/>
                </a:ext>
              </a:extLst>
            </p:cNvPr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Framework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7A3A2-283F-499B-EE33-74552E29EE36}"/>
              </a:ext>
            </a:extLst>
          </p:cNvPr>
          <p:cNvSpPr/>
          <p:nvPr/>
        </p:nvSpPr>
        <p:spPr>
          <a:xfrm>
            <a:off x="4913312" y="7134310"/>
            <a:ext cx="865188" cy="390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&lt;7&gt;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248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703</Words>
  <Application>Microsoft Office PowerPoint</Application>
  <PresentationFormat>사용자 지정</PresentationFormat>
  <Paragraphs>185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맑은 고딕</vt:lpstr>
      <vt:lpstr>페이퍼로지 4 Regular</vt:lpstr>
      <vt:lpstr>페이퍼로지 6 SemiBold</vt:lpstr>
      <vt:lpstr>페이퍼로지 8 ExtraBold</vt:lpstr>
      <vt:lpstr>페이퍼로지 9 Black</vt:lpstr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미 성</dc:creator>
  <cp:lastModifiedBy>Admin</cp:lastModifiedBy>
  <cp:revision>39</cp:revision>
  <dcterms:created xsi:type="dcterms:W3CDTF">2025-07-05T12:58:14Z</dcterms:created>
  <dcterms:modified xsi:type="dcterms:W3CDTF">2025-07-10T02:53:08Z</dcterms:modified>
</cp:coreProperties>
</file>